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Montserrat" charset="1" panose="00000500000000000000"/>
      <p:regular r:id="rId40"/>
    </p:embeddedFont>
    <p:embeddedFont>
      <p:font typeface="HK Grotesk Medium" charset="1" panose="00000600000000000000"/>
      <p:regular r:id="rId41"/>
    </p:embeddedFont>
    <p:embeddedFont>
      <p:font typeface="HK Grotesk Bold" charset="1" panose="00000800000000000000"/>
      <p:regular r:id="rId42"/>
    </p:embeddedFont>
    <p:embeddedFont>
      <p:font typeface="Rotis Sans Serif Bold" charset="1" panose="020B0803030202020304"/>
      <p:regular r:id="rId43"/>
    </p:embeddedFont>
    <p:embeddedFont>
      <p:font typeface="Aileron" charset="1" panose="00000500000000000000"/>
      <p:regular r:id="rId44"/>
    </p:embeddedFont>
    <p:embeddedFont>
      <p:font typeface="Open Sans Bold" charset="1" panose="020B0806030504020204"/>
      <p:regular r:id="rId45"/>
    </p:embeddedFont>
    <p:embeddedFont>
      <p:font typeface="Open Sans" charset="1" panose="020B0606030504020204"/>
      <p:regular r:id="rId46"/>
    </p:embeddedFont>
    <p:embeddedFont>
      <p:font typeface="Aileron Bold" charset="1" panose="000008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image5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5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3647618" y="-3524554"/>
            <a:ext cx="22664899" cy="14372977"/>
            <a:chOff x="0" y="0"/>
            <a:chExt cx="22664903" cy="143729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595497" y="3533012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1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50818">
                <a:alpha val="59608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595497" y="3533012"/>
              <a:ext cx="144018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440180">
                  <a:moveTo>
                    <a:pt x="0" y="1"/>
                  </a:moveTo>
                  <a:lnTo>
                    <a:pt x="0" y="10287000"/>
                  </a:lnTo>
                  <a:lnTo>
                    <a:pt x="1440180" y="10287000"/>
                  </a:lnTo>
                  <a:lnTo>
                    <a:pt x="1440180" y="0"/>
                  </a:lnTo>
                  <a:close/>
                </a:path>
              </a:pathLst>
            </a:custGeom>
            <a:solidFill>
              <a:srgbClr val="162F5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213352" y="7152259"/>
              <a:ext cx="11544554" cy="3070098"/>
            </a:xfrm>
            <a:custGeom>
              <a:avLst/>
              <a:gdLst/>
              <a:ahLst/>
              <a:cxnLst/>
              <a:rect r="r" b="b" t="t" l="l"/>
              <a:pathLst>
                <a:path h="3070098" w="11544554">
                  <a:moveTo>
                    <a:pt x="0" y="3070098"/>
                  </a:moveTo>
                  <a:lnTo>
                    <a:pt x="11544554" y="3070098"/>
                  </a:lnTo>
                  <a:lnTo>
                    <a:pt x="11544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2F5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048377" y="7148703"/>
              <a:ext cx="593725" cy="3058541"/>
            </a:xfrm>
            <a:custGeom>
              <a:avLst/>
              <a:gdLst/>
              <a:ahLst/>
              <a:cxnLst/>
              <a:rect r="r" b="b" t="t" l="l"/>
              <a:pathLst>
                <a:path h="3058541" w="593725">
                  <a:moveTo>
                    <a:pt x="0" y="0"/>
                  </a:moveTo>
                  <a:lnTo>
                    <a:pt x="0" y="3058541"/>
                  </a:lnTo>
                  <a:lnTo>
                    <a:pt x="593725" y="3058541"/>
                  </a:lnTo>
                  <a:lnTo>
                    <a:pt x="593725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595497" y="3533013"/>
              <a:ext cx="3816985" cy="2182749"/>
            </a:xfrm>
            <a:custGeom>
              <a:avLst/>
              <a:gdLst/>
              <a:ahLst/>
              <a:cxnLst/>
              <a:rect r="r" b="b" t="t" l="l"/>
              <a:pathLst>
                <a:path h="2182749" w="3816985">
                  <a:moveTo>
                    <a:pt x="0" y="0"/>
                  </a:moveTo>
                  <a:lnTo>
                    <a:pt x="0" y="1975231"/>
                  </a:lnTo>
                  <a:lnTo>
                    <a:pt x="0" y="1975231"/>
                  </a:lnTo>
                  <a:cubicBezTo>
                    <a:pt x="327279" y="2108454"/>
                    <a:pt x="685292" y="2182114"/>
                    <a:pt x="1060323" y="2182749"/>
                  </a:cubicBezTo>
                  <a:lnTo>
                    <a:pt x="1060450" y="2182749"/>
                  </a:lnTo>
                  <a:lnTo>
                    <a:pt x="1069340" y="2182749"/>
                  </a:lnTo>
                  <a:lnTo>
                    <a:pt x="1069213" y="2182749"/>
                  </a:lnTo>
                  <a:cubicBezTo>
                    <a:pt x="2406523" y="2180717"/>
                    <a:pt x="3526155" y="1249553"/>
                    <a:pt x="3816985" y="127"/>
                  </a:cubicBezTo>
                  <a:close/>
                </a:path>
              </a:pathLst>
            </a:custGeom>
            <a:solidFill>
              <a:srgbClr val="FFFBF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222475" y="9464088"/>
            <a:ext cx="960349" cy="958015"/>
            <a:chOff x="0" y="0"/>
            <a:chExt cx="960349" cy="9580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22504" y="0"/>
              <a:ext cx="737870" cy="822960"/>
            </a:xfrm>
            <a:custGeom>
              <a:avLst/>
              <a:gdLst/>
              <a:ahLst/>
              <a:cxnLst/>
              <a:rect r="r" b="b" t="t" l="l"/>
              <a:pathLst>
                <a:path h="822960" w="737870">
                  <a:moveTo>
                    <a:pt x="0" y="0"/>
                  </a:moveTo>
                  <a:lnTo>
                    <a:pt x="0" y="822960"/>
                  </a:lnTo>
                  <a:lnTo>
                    <a:pt x="737870" y="822960"/>
                  </a:lnTo>
                  <a:lnTo>
                    <a:pt x="73787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7326385" y="3077"/>
            <a:ext cx="960349" cy="959568"/>
            <a:chOff x="0" y="0"/>
            <a:chExt cx="960349" cy="9595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0374" cy="959612"/>
            </a:xfrm>
            <a:custGeom>
              <a:avLst/>
              <a:gdLst/>
              <a:ahLst/>
              <a:cxnLst/>
              <a:rect r="r" b="b" t="t" l="l"/>
              <a:pathLst>
                <a:path h="959612" w="960374">
                  <a:moveTo>
                    <a:pt x="0" y="0"/>
                  </a:moveTo>
                  <a:lnTo>
                    <a:pt x="0" y="959612"/>
                  </a:lnTo>
                  <a:lnTo>
                    <a:pt x="0" y="959612"/>
                  </a:lnTo>
                  <a:lnTo>
                    <a:pt x="960374" y="959612"/>
                  </a:lnTo>
                  <a:lnTo>
                    <a:pt x="960374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7337043" y="9308621"/>
            <a:ext cx="958796" cy="959568"/>
            <a:chOff x="0" y="0"/>
            <a:chExt cx="958799" cy="9595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0976" cy="959612"/>
            </a:xfrm>
            <a:custGeom>
              <a:avLst/>
              <a:gdLst/>
              <a:ahLst/>
              <a:cxnLst/>
              <a:rect r="r" b="b" t="t" l="l"/>
              <a:pathLst>
                <a:path h="959612" w="950976">
                  <a:moveTo>
                    <a:pt x="0" y="0"/>
                  </a:moveTo>
                  <a:lnTo>
                    <a:pt x="0" y="959612"/>
                  </a:lnTo>
                  <a:lnTo>
                    <a:pt x="950976" y="959612"/>
                  </a:lnTo>
                  <a:lnTo>
                    <a:pt x="950976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323352" y="4114800"/>
            <a:ext cx="2070340" cy="2057400"/>
          </a:xfrm>
          <a:custGeom>
            <a:avLst/>
            <a:gdLst/>
            <a:ahLst/>
            <a:cxnLst/>
            <a:rect r="r" b="b" t="t" l="l"/>
            <a:pathLst>
              <a:path h="2057400" w="2070340">
                <a:moveTo>
                  <a:pt x="0" y="0"/>
                </a:moveTo>
                <a:lnTo>
                  <a:pt x="2070340" y="0"/>
                </a:lnTo>
                <a:lnTo>
                  <a:pt x="20703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90706" y="-159250"/>
            <a:ext cx="2253806" cy="2243789"/>
          </a:xfrm>
          <a:custGeom>
            <a:avLst/>
            <a:gdLst/>
            <a:ahLst/>
            <a:cxnLst/>
            <a:rect r="r" b="b" t="t" l="l"/>
            <a:pathLst>
              <a:path h="2243789" w="2253806">
                <a:moveTo>
                  <a:pt x="0" y="0"/>
                </a:moveTo>
                <a:lnTo>
                  <a:pt x="2253806" y="0"/>
                </a:lnTo>
                <a:lnTo>
                  <a:pt x="2253806" y="2243789"/>
                </a:lnTo>
                <a:lnTo>
                  <a:pt x="0" y="224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95712" y="-284561"/>
            <a:ext cx="2011093" cy="2011093"/>
          </a:xfrm>
          <a:custGeom>
            <a:avLst/>
            <a:gdLst/>
            <a:ahLst/>
            <a:cxnLst/>
            <a:rect r="r" b="b" t="t" l="l"/>
            <a:pathLst>
              <a:path h="2011093" w="2011093">
                <a:moveTo>
                  <a:pt x="0" y="0"/>
                </a:moveTo>
                <a:lnTo>
                  <a:pt x="2011093" y="0"/>
                </a:lnTo>
                <a:lnTo>
                  <a:pt x="2011093" y="2011093"/>
                </a:lnTo>
                <a:lnTo>
                  <a:pt x="0" y="201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521392" y="4125480"/>
            <a:ext cx="7492927" cy="192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6"/>
              </a:lnSpc>
            </a:pPr>
            <a:r>
              <a:rPr lang="en-US" sz="5531" spc="49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Enakl Transportation 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30128" y="897257"/>
            <a:ext cx="6351828" cy="7695366"/>
          </a:xfrm>
          <a:custGeom>
            <a:avLst/>
            <a:gdLst/>
            <a:ahLst/>
            <a:cxnLst/>
            <a:rect r="r" b="b" t="t" l="l"/>
            <a:pathLst>
              <a:path h="7695366" w="6351828">
                <a:moveTo>
                  <a:pt x="0" y="0"/>
                </a:moveTo>
                <a:lnTo>
                  <a:pt x="6351828" y="0"/>
                </a:lnTo>
                <a:lnTo>
                  <a:pt x="6351828" y="7695366"/>
                </a:lnTo>
                <a:lnTo>
                  <a:pt x="0" y="7695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33" t="0" r="-15134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34180" y="897257"/>
            <a:ext cx="6351828" cy="7695366"/>
          </a:xfrm>
          <a:custGeom>
            <a:avLst/>
            <a:gdLst/>
            <a:ahLst/>
            <a:cxnLst/>
            <a:rect r="r" b="b" t="t" l="l"/>
            <a:pathLst>
              <a:path h="7695366" w="6351828">
                <a:moveTo>
                  <a:pt x="0" y="0"/>
                </a:moveTo>
                <a:lnTo>
                  <a:pt x="6351828" y="0"/>
                </a:lnTo>
                <a:lnTo>
                  <a:pt x="6351828" y="7695366"/>
                </a:lnTo>
                <a:lnTo>
                  <a:pt x="0" y="769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43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30128" y="8814780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Before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7269" y="8814780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After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3385049"/>
            <a:ext cx="6038736" cy="2023969"/>
          </a:xfrm>
          <a:custGeom>
            <a:avLst/>
            <a:gdLst/>
            <a:ahLst/>
            <a:cxnLst/>
            <a:rect r="r" b="b" t="t" l="l"/>
            <a:pathLst>
              <a:path h="2023969" w="6038736">
                <a:moveTo>
                  <a:pt x="0" y="0"/>
                </a:moveTo>
                <a:lnTo>
                  <a:pt x="6038736" y="0"/>
                </a:lnTo>
                <a:lnTo>
                  <a:pt x="6038736" y="2023969"/>
                </a:lnTo>
                <a:lnTo>
                  <a:pt x="0" y="2023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33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00632" y="2911802"/>
            <a:ext cx="2361518" cy="2970463"/>
          </a:xfrm>
          <a:custGeom>
            <a:avLst/>
            <a:gdLst/>
            <a:ahLst/>
            <a:cxnLst/>
            <a:rect r="r" b="b" t="t" l="l"/>
            <a:pathLst>
              <a:path h="2970463" w="2361518">
                <a:moveTo>
                  <a:pt x="0" y="0"/>
                </a:moveTo>
                <a:lnTo>
                  <a:pt x="2361518" y="0"/>
                </a:lnTo>
                <a:lnTo>
                  <a:pt x="2361518" y="2970463"/>
                </a:lnTo>
                <a:lnTo>
                  <a:pt x="0" y="2970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25764" y="3385049"/>
            <a:ext cx="4033536" cy="2122648"/>
          </a:xfrm>
          <a:custGeom>
            <a:avLst/>
            <a:gdLst/>
            <a:ahLst/>
            <a:cxnLst/>
            <a:rect r="r" b="b" t="t" l="l"/>
            <a:pathLst>
              <a:path h="2122648" w="4033536">
                <a:moveTo>
                  <a:pt x="0" y="0"/>
                </a:moveTo>
                <a:lnTo>
                  <a:pt x="4033536" y="0"/>
                </a:lnTo>
                <a:lnTo>
                  <a:pt x="4033536" y="2122648"/>
                </a:lnTo>
                <a:lnTo>
                  <a:pt x="0" y="21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8696" y="6678694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SQL Queires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67022" y="6678694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Excel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29630" y="585180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Software Used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09274" y="6418480"/>
            <a:ext cx="5266517" cy="160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Dax and data modeling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15367" y="2368038"/>
            <a:ext cx="3517059" cy="3517059"/>
          </a:xfrm>
          <a:custGeom>
            <a:avLst/>
            <a:gdLst/>
            <a:ahLst/>
            <a:cxnLst/>
            <a:rect r="r" b="b" t="t" l="l"/>
            <a:pathLst>
              <a:path h="3517059" w="3517059">
                <a:moveTo>
                  <a:pt x="0" y="0"/>
                </a:moveTo>
                <a:lnTo>
                  <a:pt x="3517059" y="0"/>
                </a:lnTo>
                <a:lnTo>
                  <a:pt x="3517059" y="3517059"/>
                </a:lnTo>
                <a:lnTo>
                  <a:pt x="0" y="3517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85466" y="2069168"/>
            <a:ext cx="3847338" cy="4114800"/>
          </a:xfrm>
          <a:custGeom>
            <a:avLst/>
            <a:gdLst/>
            <a:ahLst/>
            <a:cxnLst/>
            <a:rect r="r" b="b" t="t" l="l"/>
            <a:pathLst>
              <a:path h="4114800" w="3847338">
                <a:moveTo>
                  <a:pt x="0" y="0"/>
                </a:moveTo>
                <a:lnTo>
                  <a:pt x="3847338" y="0"/>
                </a:lnTo>
                <a:lnTo>
                  <a:pt x="38473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90439" y="2815068"/>
            <a:ext cx="5149279" cy="2478090"/>
          </a:xfrm>
          <a:custGeom>
            <a:avLst/>
            <a:gdLst/>
            <a:ahLst/>
            <a:cxnLst/>
            <a:rect r="r" b="b" t="t" l="l"/>
            <a:pathLst>
              <a:path h="2478090" w="5149279">
                <a:moveTo>
                  <a:pt x="0" y="0"/>
                </a:moveTo>
                <a:lnTo>
                  <a:pt x="5149279" y="0"/>
                </a:lnTo>
                <a:lnTo>
                  <a:pt x="5149279" y="2478090"/>
                </a:lnTo>
                <a:lnTo>
                  <a:pt x="0" y="247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2802" y="7249832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Correct Nulls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20197" y="7249832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Remove outliers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50709" y="6843410"/>
            <a:ext cx="6228739" cy="160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Tables building and relation correction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20594" y="2592679"/>
            <a:ext cx="15509564" cy="6436469"/>
          </a:xfrm>
          <a:custGeom>
            <a:avLst/>
            <a:gdLst/>
            <a:ahLst/>
            <a:cxnLst/>
            <a:rect r="r" b="b" t="t" l="l"/>
            <a:pathLst>
              <a:path h="6436469" w="15509564">
                <a:moveTo>
                  <a:pt x="0" y="0"/>
                </a:moveTo>
                <a:lnTo>
                  <a:pt x="15509563" y="0"/>
                </a:lnTo>
                <a:lnTo>
                  <a:pt x="15509563" y="6436469"/>
                </a:lnTo>
                <a:lnTo>
                  <a:pt x="0" y="6436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29630" y="547080"/>
            <a:ext cx="6228739" cy="118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90"/>
              </a:lnSpc>
              <a:spcBef>
                <a:spcPct val="0"/>
              </a:spcBef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Time Intelligent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029630" y="547080"/>
            <a:ext cx="6228739" cy="118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90"/>
              </a:lnSpc>
              <a:spcBef>
                <a:spcPct val="0"/>
              </a:spcBef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Modeling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905290" y="2417719"/>
            <a:ext cx="14477421" cy="6840581"/>
          </a:xfrm>
          <a:custGeom>
            <a:avLst/>
            <a:gdLst/>
            <a:ahLst/>
            <a:cxnLst/>
            <a:rect r="r" b="b" t="t" l="l"/>
            <a:pathLst>
              <a:path h="6840581" w="14477421">
                <a:moveTo>
                  <a:pt x="0" y="0"/>
                </a:moveTo>
                <a:lnTo>
                  <a:pt x="14477420" y="0"/>
                </a:lnTo>
                <a:lnTo>
                  <a:pt x="14477420" y="6840581"/>
                </a:lnTo>
                <a:lnTo>
                  <a:pt x="0" y="6840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60215" y="2437800"/>
            <a:ext cx="15769942" cy="6820500"/>
          </a:xfrm>
          <a:custGeom>
            <a:avLst/>
            <a:gdLst/>
            <a:ahLst/>
            <a:cxnLst/>
            <a:rect r="r" b="b" t="t" l="l"/>
            <a:pathLst>
              <a:path h="6820500" w="15769942">
                <a:moveTo>
                  <a:pt x="0" y="0"/>
                </a:moveTo>
                <a:lnTo>
                  <a:pt x="15769942" y="0"/>
                </a:lnTo>
                <a:lnTo>
                  <a:pt x="15769942" y="6820500"/>
                </a:lnTo>
                <a:lnTo>
                  <a:pt x="0" y="682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29630" y="547080"/>
            <a:ext cx="6228739" cy="118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90"/>
              </a:lnSpc>
              <a:spcBef>
                <a:spcPct val="0"/>
              </a:spcBef>
            </a:pPr>
            <a:r>
              <a:rPr lang="en-US" b="true" sz="6921" strike="noStrike" u="non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DAX - Screens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00304" y="1807113"/>
            <a:ext cx="17887393" cy="7222035"/>
          </a:xfrm>
          <a:custGeom>
            <a:avLst/>
            <a:gdLst/>
            <a:ahLst/>
            <a:cxnLst/>
            <a:rect r="r" b="b" t="t" l="l"/>
            <a:pathLst>
              <a:path h="7222035" w="17887393">
                <a:moveTo>
                  <a:pt x="0" y="0"/>
                </a:moveTo>
                <a:lnTo>
                  <a:pt x="17887392" y="0"/>
                </a:lnTo>
                <a:lnTo>
                  <a:pt x="17887392" y="7222035"/>
                </a:lnTo>
                <a:lnTo>
                  <a:pt x="0" y="722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29630" y="547080"/>
            <a:ext cx="6228739" cy="118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90"/>
              </a:lnSpc>
              <a:spcBef>
                <a:spcPct val="0"/>
              </a:spcBef>
            </a:pPr>
            <a:r>
              <a:rPr lang="en-US" b="true" sz="6921" strike="noStrike" u="non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DAX - Screens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06804" y="2285297"/>
            <a:ext cx="15076764" cy="6973003"/>
          </a:xfrm>
          <a:custGeom>
            <a:avLst/>
            <a:gdLst/>
            <a:ahLst/>
            <a:cxnLst/>
            <a:rect r="r" b="b" t="t" l="l"/>
            <a:pathLst>
              <a:path h="6973003" w="15076764">
                <a:moveTo>
                  <a:pt x="0" y="0"/>
                </a:moveTo>
                <a:lnTo>
                  <a:pt x="15076764" y="0"/>
                </a:lnTo>
                <a:lnTo>
                  <a:pt x="15076764" y="6973003"/>
                </a:lnTo>
                <a:lnTo>
                  <a:pt x="0" y="6973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29630" y="547080"/>
            <a:ext cx="6228739" cy="118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90"/>
              </a:lnSpc>
              <a:spcBef>
                <a:spcPct val="0"/>
              </a:spcBef>
            </a:pPr>
            <a:r>
              <a:rPr lang="en-US" b="true" sz="6921" strike="noStrike" u="non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DAX - Screens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03136" y="3101857"/>
            <a:ext cx="5853979" cy="4080601"/>
          </a:xfrm>
          <a:custGeom>
            <a:avLst/>
            <a:gdLst/>
            <a:ahLst/>
            <a:cxnLst/>
            <a:rect r="r" b="b" t="t" l="l"/>
            <a:pathLst>
              <a:path h="4080601" w="5853979">
                <a:moveTo>
                  <a:pt x="0" y="0"/>
                </a:moveTo>
                <a:lnTo>
                  <a:pt x="5853979" y="0"/>
                </a:lnTo>
                <a:lnTo>
                  <a:pt x="5853979" y="4080600"/>
                </a:lnTo>
                <a:lnTo>
                  <a:pt x="0" y="408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900" t="-14904" r="-46152" b="-408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864140" y="236910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 Drafts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551683" y="2299148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21961" y="2885615"/>
            <a:ext cx="8487150" cy="4774022"/>
          </a:xfrm>
          <a:custGeom>
            <a:avLst/>
            <a:gdLst/>
            <a:ahLst/>
            <a:cxnLst/>
            <a:rect r="r" b="b" t="t" l="l"/>
            <a:pathLst>
              <a:path h="4774022" w="8487150">
                <a:moveTo>
                  <a:pt x="0" y="0"/>
                </a:moveTo>
                <a:lnTo>
                  <a:pt x="8487149" y="0"/>
                </a:lnTo>
                <a:lnTo>
                  <a:pt x="8487149" y="4774022"/>
                </a:lnTo>
                <a:lnTo>
                  <a:pt x="0" y="4774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64774" y="2885615"/>
            <a:ext cx="8487150" cy="4774022"/>
          </a:xfrm>
          <a:custGeom>
            <a:avLst/>
            <a:gdLst/>
            <a:ahLst/>
            <a:cxnLst/>
            <a:rect r="r" b="b" t="t" l="l"/>
            <a:pathLst>
              <a:path h="4774022" w="8487150">
                <a:moveTo>
                  <a:pt x="0" y="0"/>
                </a:moveTo>
                <a:lnTo>
                  <a:pt x="8487149" y="0"/>
                </a:lnTo>
                <a:lnTo>
                  <a:pt x="8487149" y="4774022"/>
                </a:lnTo>
                <a:lnTo>
                  <a:pt x="0" y="4774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64140" y="236910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 Drafts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1961" y="7902482"/>
            <a:ext cx="8487150" cy="78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  <a:spcBef>
                <a:spcPct val="0"/>
              </a:spcBef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Option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64774" y="7794230"/>
            <a:ext cx="8487150" cy="78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  <a:spcBef>
                <a:spcPct val="0"/>
              </a:spcBef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Option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001060" y="2731202"/>
            <a:ext cx="2362075" cy="2350748"/>
          </a:xfrm>
          <a:custGeom>
            <a:avLst/>
            <a:gdLst/>
            <a:ahLst/>
            <a:cxnLst/>
            <a:rect r="r" b="b" t="t" l="l"/>
            <a:pathLst>
              <a:path h="2350748" w="2362075">
                <a:moveTo>
                  <a:pt x="0" y="0"/>
                </a:moveTo>
                <a:lnTo>
                  <a:pt x="2362075" y="0"/>
                </a:lnTo>
                <a:lnTo>
                  <a:pt x="2362075" y="2350748"/>
                </a:lnTo>
                <a:lnTo>
                  <a:pt x="0" y="2350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151552" y="2852462"/>
            <a:ext cx="2095173" cy="2085467"/>
            <a:chOff x="0" y="0"/>
            <a:chExt cx="3742030" cy="37246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83693" y="0"/>
              <a:ext cx="3825748" cy="3724529"/>
            </a:xfrm>
            <a:custGeom>
              <a:avLst/>
              <a:gdLst/>
              <a:ahLst/>
              <a:cxnLst/>
              <a:rect r="r" b="b" t="t" l="l"/>
              <a:pathLst>
                <a:path h="3724529" w="3825748">
                  <a:moveTo>
                    <a:pt x="1946275" y="0"/>
                  </a:moveTo>
                  <a:cubicBezTo>
                    <a:pt x="1281938" y="0"/>
                    <a:pt x="667766" y="353695"/>
                    <a:pt x="334645" y="928751"/>
                  </a:cubicBezTo>
                  <a:cubicBezTo>
                    <a:pt x="254" y="1506220"/>
                    <a:pt x="0" y="2218436"/>
                    <a:pt x="334645" y="2795778"/>
                  </a:cubicBezTo>
                  <a:cubicBezTo>
                    <a:pt x="668020" y="3370707"/>
                    <a:pt x="1282065" y="3724529"/>
                    <a:pt x="1946275" y="3724529"/>
                  </a:cubicBezTo>
                  <a:lnTo>
                    <a:pt x="1963293" y="3724529"/>
                  </a:lnTo>
                  <a:cubicBezTo>
                    <a:pt x="2627376" y="3724529"/>
                    <a:pt x="3241802" y="3370707"/>
                    <a:pt x="3574923" y="2795778"/>
                  </a:cubicBezTo>
                  <a:cubicBezTo>
                    <a:pt x="3738753" y="2512949"/>
                    <a:pt x="3822319" y="2197735"/>
                    <a:pt x="3825748" y="1882013"/>
                  </a:cubicBezTo>
                  <a:lnTo>
                    <a:pt x="3825748" y="1882013"/>
                  </a:lnTo>
                  <a:lnTo>
                    <a:pt x="3825748" y="1842389"/>
                  </a:lnTo>
                  <a:lnTo>
                    <a:pt x="3825748" y="1842389"/>
                  </a:lnTo>
                  <a:cubicBezTo>
                    <a:pt x="3822446" y="1526667"/>
                    <a:pt x="3738753" y="1211580"/>
                    <a:pt x="3574923" y="928751"/>
                  </a:cubicBezTo>
                  <a:cubicBezTo>
                    <a:pt x="3241548" y="353822"/>
                    <a:pt x="2627376" y="0"/>
                    <a:pt x="1960499" y="0"/>
                  </a:cubicBezTo>
                  <a:lnTo>
                    <a:pt x="1946275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5074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552978" y="2731202"/>
            <a:ext cx="2362075" cy="3028009"/>
            <a:chOff x="0" y="0"/>
            <a:chExt cx="3149434" cy="40373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49434" cy="3134330"/>
            </a:xfrm>
            <a:custGeom>
              <a:avLst/>
              <a:gdLst/>
              <a:ahLst/>
              <a:cxnLst/>
              <a:rect r="r" b="b" t="t" l="l"/>
              <a:pathLst>
                <a:path h="3134330" w="3149434">
                  <a:moveTo>
                    <a:pt x="0" y="0"/>
                  </a:moveTo>
                  <a:lnTo>
                    <a:pt x="3149434" y="0"/>
                  </a:lnTo>
                  <a:lnTo>
                    <a:pt x="3149434" y="3134330"/>
                  </a:lnTo>
                  <a:lnTo>
                    <a:pt x="0" y="313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200656" y="161680"/>
              <a:ext cx="2793564" cy="2780622"/>
              <a:chOff x="0" y="0"/>
              <a:chExt cx="3742030" cy="372469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-83693" y="0"/>
                <a:ext cx="3825748" cy="3724529"/>
              </a:xfrm>
              <a:custGeom>
                <a:avLst/>
                <a:gdLst/>
                <a:ahLst/>
                <a:cxnLst/>
                <a:rect r="r" b="b" t="t" l="l"/>
                <a:pathLst>
                  <a:path h="3724529" w="3825748">
                    <a:moveTo>
                      <a:pt x="1946275" y="0"/>
                    </a:moveTo>
                    <a:cubicBezTo>
                      <a:pt x="1281938" y="0"/>
                      <a:pt x="667766" y="353695"/>
                      <a:pt x="334645" y="928751"/>
                    </a:cubicBezTo>
                    <a:cubicBezTo>
                      <a:pt x="254" y="1506220"/>
                      <a:pt x="0" y="2218436"/>
                      <a:pt x="334645" y="2795778"/>
                    </a:cubicBezTo>
                    <a:cubicBezTo>
                      <a:pt x="668020" y="3370707"/>
                      <a:pt x="1282065" y="3724529"/>
                      <a:pt x="1946275" y="3724529"/>
                    </a:cubicBezTo>
                    <a:lnTo>
                      <a:pt x="1963293" y="3724529"/>
                    </a:lnTo>
                    <a:cubicBezTo>
                      <a:pt x="2627376" y="3724529"/>
                      <a:pt x="3241802" y="3370707"/>
                      <a:pt x="3574923" y="2795778"/>
                    </a:cubicBezTo>
                    <a:cubicBezTo>
                      <a:pt x="3738753" y="2512949"/>
                      <a:pt x="3822319" y="2197735"/>
                      <a:pt x="3825748" y="1882013"/>
                    </a:cubicBezTo>
                    <a:lnTo>
                      <a:pt x="3825748" y="1882013"/>
                    </a:lnTo>
                    <a:lnTo>
                      <a:pt x="3825748" y="1842389"/>
                    </a:lnTo>
                    <a:lnTo>
                      <a:pt x="3825748" y="1842389"/>
                    </a:lnTo>
                    <a:cubicBezTo>
                      <a:pt x="3822446" y="1526667"/>
                      <a:pt x="3738753" y="1211580"/>
                      <a:pt x="3574923" y="928751"/>
                    </a:cubicBezTo>
                    <a:cubicBezTo>
                      <a:pt x="3241548" y="353822"/>
                      <a:pt x="2627376" y="0"/>
                      <a:pt x="1960499" y="0"/>
                    </a:cubicBezTo>
                    <a:lnTo>
                      <a:pt x="1946275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-234" r="0" b="-234"/>
                </a:stretch>
              </a:blip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9378" y="3225561"/>
              <a:ext cx="2371706" cy="811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8"/>
                </a:lnSpc>
              </a:pPr>
              <a:r>
                <a:rPr lang="en-US" b="true" sz="1791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Gamal Eldin Mahmoud</a:t>
              </a: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04895" y="2731202"/>
            <a:ext cx="2362075" cy="2715123"/>
            <a:chOff x="0" y="0"/>
            <a:chExt cx="3149434" cy="36201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49434" cy="3134330"/>
            </a:xfrm>
            <a:custGeom>
              <a:avLst/>
              <a:gdLst/>
              <a:ahLst/>
              <a:cxnLst/>
              <a:rect r="r" b="b" t="t" l="l"/>
              <a:pathLst>
                <a:path h="3134330" w="3149434">
                  <a:moveTo>
                    <a:pt x="0" y="0"/>
                  </a:moveTo>
                  <a:lnTo>
                    <a:pt x="3149434" y="0"/>
                  </a:lnTo>
                  <a:lnTo>
                    <a:pt x="3149434" y="3134330"/>
                  </a:lnTo>
                  <a:lnTo>
                    <a:pt x="0" y="313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200656" y="161680"/>
              <a:ext cx="2793564" cy="2780622"/>
              <a:chOff x="0" y="0"/>
              <a:chExt cx="3742030" cy="372469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-83693" y="0"/>
                <a:ext cx="3825748" cy="3724529"/>
              </a:xfrm>
              <a:custGeom>
                <a:avLst/>
                <a:gdLst/>
                <a:ahLst/>
                <a:cxnLst/>
                <a:rect r="r" b="b" t="t" l="l"/>
                <a:pathLst>
                  <a:path h="3724529" w="3825748">
                    <a:moveTo>
                      <a:pt x="1946275" y="0"/>
                    </a:moveTo>
                    <a:cubicBezTo>
                      <a:pt x="1281938" y="0"/>
                      <a:pt x="667766" y="353695"/>
                      <a:pt x="334645" y="928751"/>
                    </a:cubicBezTo>
                    <a:cubicBezTo>
                      <a:pt x="254" y="1506220"/>
                      <a:pt x="0" y="2218436"/>
                      <a:pt x="334645" y="2795778"/>
                    </a:cubicBezTo>
                    <a:cubicBezTo>
                      <a:pt x="668020" y="3370707"/>
                      <a:pt x="1282065" y="3724529"/>
                      <a:pt x="1946275" y="3724529"/>
                    </a:cubicBezTo>
                    <a:lnTo>
                      <a:pt x="1963293" y="3724529"/>
                    </a:lnTo>
                    <a:cubicBezTo>
                      <a:pt x="2627376" y="3724529"/>
                      <a:pt x="3241802" y="3370707"/>
                      <a:pt x="3574923" y="2795778"/>
                    </a:cubicBezTo>
                    <a:cubicBezTo>
                      <a:pt x="3738753" y="2512949"/>
                      <a:pt x="3822319" y="2197735"/>
                      <a:pt x="3825748" y="1882013"/>
                    </a:cubicBezTo>
                    <a:lnTo>
                      <a:pt x="3825748" y="1882013"/>
                    </a:lnTo>
                    <a:lnTo>
                      <a:pt x="3825748" y="1842389"/>
                    </a:lnTo>
                    <a:lnTo>
                      <a:pt x="3825748" y="1842389"/>
                    </a:lnTo>
                    <a:cubicBezTo>
                      <a:pt x="3822446" y="1526667"/>
                      <a:pt x="3738753" y="1211580"/>
                      <a:pt x="3574923" y="928751"/>
                    </a:cubicBezTo>
                    <a:cubicBezTo>
                      <a:pt x="3241548" y="353822"/>
                      <a:pt x="2627376" y="0"/>
                      <a:pt x="1960499" y="0"/>
                    </a:cubicBezTo>
                    <a:lnTo>
                      <a:pt x="1946275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19673" t="0" r="-13038" b="0"/>
                </a:stretch>
              </a:blip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59378" y="3225561"/>
              <a:ext cx="2371706" cy="3946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8"/>
                </a:lnSpc>
              </a:pPr>
              <a:r>
                <a:rPr lang="en-US" b="true" sz="1791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Amr Amin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897225" y="2731202"/>
            <a:ext cx="2362075" cy="3028009"/>
            <a:chOff x="0" y="0"/>
            <a:chExt cx="3149434" cy="40373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149434" cy="3134330"/>
            </a:xfrm>
            <a:custGeom>
              <a:avLst/>
              <a:gdLst/>
              <a:ahLst/>
              <a:cxnLst/>
              <a:rect r="r" b="b" t="t" l="l"/>
              <a:pathLst>
                <a:path h="3134330" w="3149434">
                  <a:moveTo>
                    <a:pt x="0" y="0"/>
                  </a:moveTo>
                  <a:lnTo>
                    <a:pt x="3149434" y="0"/>
                  </a:lnTo>
                  <a:lnTo>
                    <a:pt x="3149434" y="3134330"/>
                  </a:lnTo>
                  <a:lnTo>
                    <a:pt x="0" y="313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200656" y="161680"/>
              <a:ext cx="2793564" cy="2780622"/>
              <a:chOff x="0" y="0"/>
              <a:chExt cx="3742030" cy="372469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-83693" y="0"/>
                <a:ext cx="3825748" cy="3724529"/>
              </a:xfrm>
              <a:custGeom>
                <a:avLst/>
                <a:gdLst/>
                <a:ahLst/>
                <a:cxnLst/>
                <a:rect r="r" b="b" t="t" l="l"/>
                <a:pathLst>
                  <a:path h="3724529" w="3825748">
                    <a:moveTo>
                      <a:pt x="1946275" y="0"/>
                    </a:moveTo>
                    <a:cubicBezTo>
                      <a:pt x="1281938" y="0"/>
                      <a:pt x="667766" y="353695"/>
                      <a:pt x="334645" y="928751"/>
                    </a:cubicBezTo>
                    <a:cubicBezTo>
                      <a:pt x="254" y="1506220"/>
                      <a:pt x="0" y="2218436"/>
                      <a:pt x="334645" y="2795778"/>
                    </a:cubicBezTo>
                    <a:cubicBezTo>
                      <a:pt x="668020" y="3370707"/>
                      <a:pt x="1282065" y="3724529"/>
                      <a:pt x="1946275" y="3724529"/>
                    </a:cubicBezTo>
                    <a:lnTo>
                      <a:pt x="1963293" y="3724529"/>
                    </a:lnTo>
                    <a:cubicBezTo>
                      <a:pt x="2627376" y="3724529"/>
                      <a:pt x="3241802" y="3370707"/>
                      <a:pt x="3574923" y="2795778"/>
                    </a:cubicBezTo>
                    <a:cubicBezTo>
                      <a:pt x="3738753" y="2512949"/>
                      <a:pt x="3822319" y="2197735"/>
                      <a:pt x="3825748" y="1882013"/>
                    </a:cubicBezTo>
                    <a:lnTo>
                      <a:pt x="3825748" y="1882013"/>
                    </a:lnTo>
                    <a:lnTo>
                      <a:pt x="3825748" y="1842389"/>
                    </a:lnTo>
                    <a:lnTo>
                      <a:pt x="3825748" y="1842389"/>
                    </a:lnTo>
                    <a:cubicBezTo>
                      <a:pt x="3822446" y="1526667"/>
                      <a:pt x="3738753" y="1211580"/>
                      <a:pt x="3574923" y="928751"/>
                    </a:cubicBezTo>
                    <a:cubicBezTo>
                      <a:pt x="3241548" y="353822"/>
                      <a:pt x="2627376" y="0"/>
                      <a:pt x="1960499" y="0"/>
                    </a:cubicBezTo>
                    <a:lnTo>
                      <a:pt x="1946275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0" t="-11075" r="0" b="-11075"/>
                </a:stretch>
              </a:blip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59378" y="3225561"/>
              <a:ext cx="2371706" cy="811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8"/>
                </a:lnSpc>
              </a:pPr>
              <a:r>
                <a:rPr lang="en-US" b="true" sz="1791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Mahmoud Abdelfatah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449142" y="2731202"/>
            <a:ext cx="2362075" cy="2715123"/>
            <a:chOff x="0" y="0"/>
            <a:chExt cx="3149434" cy="362016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149434" cy="3134330"/>
            </a:xfrm>
            <a:custGeom>
              <a:avLst/>
              <a:gdLst/>
              <a:ahLst/>
              <a:cxnLst/>
              <a:rect r="r" b="b" t="t" l="l"/>
              <a:pathLst>
                <a:path h="3134330" w="3149434">
                  <a:moveTo>
                    <a:pt x="0" y="0"/>
                  </a:moveTo>
                  <a:lnTo>
                    <a:pt x="3149434" y="0"/>
                  </a:lnTo>
                  <a:lnTo>
                    <a:pt x="3149434" y="3134330"/>
                  </a:lnTo>
                  <a:lnTo>
                    <a:pt x="0" y="3134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200656" y="161680"/>
              <a:ext cx="2793564" cy="2780622"/>
              <a:chOff x="0" y="0"/>
              <a:chExt cx="3742030" cy="372469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-83693" y="0"/>
                <a:ext cx="3825748" cy="3724529"/>
              </a:xfrm>
              <a:custGeom>
                <a:avLst/>
                <a:gdLst/>
                <a:ahLst/>
                <a:cxnLst/>
                <a:rect r="r" b="b" t="t" l="l"/>
                <a:pathLst>
                  <a:path h="3724529" w="3825748">
                    <a:moveTo>
                      <a:pt x="1946275" y="0"/>
                    </a:moveTo>
                    <a:cubicBezTo>
                      <a:pt x="1281938" y="0"/>
                      <a:pt x="667766" y="353695"/>
                      <a:pt x="334645" y="928751"/>
                    </a:cubicBezTo>
                    <a:cubicBezTo>
                      <a:pt x="254" y="1506220"/>
                      <a:pt x="0" y="2218436"/>
                      <a:pt x="334645" y="2795778"/>
                    </a:cubicBezTo>
                    <a:cubicBezTo>
                      <a:pt x="668020" y="3370707"/>
                      <a:pt x="1282065" y="3724529"/>
                      <a:pt x="1946275" y="3724529"/>
                    </a:cubicBezTo>
                    <a:lnTo>
                      <a:pt x="1963293" y="3724529"/>
                    </a:lnTo>
                    <a:cubicBezTo>
                      <a:pt x="2627376" y="3724529"/>
                      <a:pt x="3241802" y="3370707"/>
                      <a:pt x="3574923" y="2795778"/>
                    </a:cubicBezTo>
                    <a:cubicBezTo>
                      <a:pt x="3738753" y="2512949"/>
                      <a:pt x="3822319" y="2197735"/>
                      <a:pt x="3825748" y="1882013"/>
                    </a:cubicBezTo>
                    <a:lnTo>
                      <a:pt x="3825748" y="1882013"/>
                    </a:lnTo>
                    <a:lnTo>
                      <a:pt x="3825748" y="1842389"/>
                    </a:lnTo>
                    <a:lnTo>
                      <a:pt x="3825748" y="1842389"/>
                    </a:lnTo>
                    <a:cubicBezTo>
                      <a:pt x="3822446" y="1526667"/>
                      <a:pt x="3738753" y="1211580"/>
                      <a:pt x="3574923" y="928751"/>
                    </a:cubicBezTo>
                    <a:cubicBezTo>
                      <a:pt x="3241548" y="353822"/>
                      <a:pt x="2627376" y="0"/>
                      <a:pt x="1960499" y="0"/>
                    </a:cubicBezTo>
                    <a:lnTo>
                      <a:pt x="1946275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0" t="-13646" r="0" b="-20312"/>
                </a:stretch>
              </a:blip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359378" y="3225561"/>
              <a:ext cx="2371706" cy="3946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8"/>
                </a:lnSpc>
              </a:pPr>
              <a:r>
                <a:rPr lang="en-US" b="true" sz="1791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Mohamed Hamdy 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018101" y="6971207"/>
            <a:ext cx="2362075" cy="2350748"/>
          </a:xfrm>
          <a:custGeom>
            <a:avLst/>
            <a:gdLst/>
            <a:ahLst/>
            <a:cxnLst/>
            <a:rect r="r" b="b" t="t" l="l"/>
            <a:pathLst>
              <a:path h="2350748" w="2362075">
                <a:moveTo>
                  <a:pt x="0" y="0"/>
                </a:moveTo>
                <a:lnTo>
                  <a:pt x="2362075" y="0"/>
                </a:lnTo>
                <a:lnTo>
                  <a:pt x="2362075" y="2350748"/>
                </a:lnTo>
                <a:lnTo>
                  <a:pt x="0" y="2350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8168593" y="7092467"/>
            <a:ext cx="2095173" cy="2085467"/>
            <a:chOff x="0" y="0"/>
            <a:chExt cx="3742030" cy="372469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-83693" y="0"/>
              <a:ext cx="3825748" cy="3724529"/>
            </a:xfrm>
            <a:custGeom>
              <a:avLst/>
              <a:gdLst/>
              <a:ahLst/>
              <a:cxnLst/>
              <a:rect r="r" b="b" t="t" l="l"/>
              <a:pathLst>
                <a:path h="3724529" w="3825748">
                  <a:moveTo>
                    <a:pt x="1946275" y="0"/>
                  </a:moveTo>
                  <a:cubicBezTo>
                    <a:pt x="1281938" y="0"/>
                    <a:pt x="667766" y="353695"/>
                    <a:pt x="334645" y="928751"/>
                  </a:cubicBezTo>
                  <a:cubicBezTo>
                    <a:pt x="254" y="1506220"/>
                    <a:pt x="0" y="2218436"/>
                    <a:pt x="334645" y="2795778"/>
                  </a:cubicBezTo>
                  <a:cubicBezTo>
                    <a:pt x="668020" y="3370707"/>
                    <a:pt x="1282065" y="3724529"/>
                    <a:pt x="1946275" y="3724529"/>
                  </a:cubicBezTo>
                  <a:lnTo>
                    <a:pt x="1963293" y="3724529"/>
                  </a:lnTo>
                  <a:cubicBezTo>
                    <a:pt x="2627376" y="3724529"/>
                    <a:pt x="3241802" y="3370707"/>
                    <a:pt x="3574923" y="2795778"/>
                  </a:cubicBezTo>
                  <a:cubicBezTo>
                    <a:pt x="3738753" y="2512949"/>
                    <a:pt x="3822319" y="2197735"/>
                    <a:pt x="3825748" y="1882013"/>
                  </a:cubicBezTo>
                  <a:lnTo>
                    <a:pt x="3825748" y="1882013"/>
                  </a:lnTo>
                  <a:lnTo>
                    <a:pt x="3825748" y="1842389"/>
                  </a:lnTo>
                  <a:lnTo>
                    <a:pt x="3825748" y="1842389"/>
                  </a:lnTo>
                  <a:cubicBezTo>
                    <a:pt x="3822446" y="1526667"/>
                    <a:pt x="3738753" y="1211580"/>
                    <a:pt x="3574923" y="928751"/>
                  </a:cubicBezTo>
                  <a:cubicBezTo>
                    <a:pt x="3241548" y="353822"/>
                    <a:pt x="2627376" y="0"/>
                    <a:pt x="1960499" y="0"/>
                  </a:cubicBezTo>
                  <a:lnTo>
                    <a:pt x="1946275" y="0"/>
                  </a:lnTo>
                  <a:close/>
                </a:path>
              </a:pathLst>
            </a:custGeom>
            <a:blipFill>
              <a:blip r:embed="rId9"/>
              <a:stretch>
                <a:fillRect l="0" t="-27567" r="0" b="-1032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6520525" y="72906"/>
            <a:ext cx="5245293" cy="11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OUR </a:t>
            </a:r>
            <a:r>
              <a:rPr lang="en-US" b="true" sz="6921">
                <a:solidFill>
                  <a:srgbClr val="CAE8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TEAM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270594" y="5140848"/>
            <a:ext cx="1778779" cy="30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b="true" sz="176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Omar Emad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20525" y="6083438"/>
            <a:ext cx="5245293" cy="48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Under Supervision of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519865" y="9618631"/>
            <a:ext cx="3358546" cy="30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b="true" sz="1769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Eng. Amira Yahia Shahen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864140" y="184063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 Final Option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34935" y="9163050"/>
            <a:ext cx="8487150" cy="78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  <a:spcBef>
                <a:spcPct val="0"/>
              </a:spcBef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Final Option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22662" y="1189417"/>
            <a:ext cx="13442677" cy="7561506"/>
          </a:xfrm>
          <a:custGeom>
            <a:avLst/>
            <a:gdLst/>
            <a:ahLst/>
            <a:cxnLst/>
            <a:rect r="r" b="b" t="t" l="l"/>
            <a:pathLst>
              <a:path h="7561506" w="13442677">
                <a:moveTo>
                  <a:pt x="0" y="0"/>
                </a:moveTo>
                <a:lnTo>
                  <a:pt x="13442676" y="0"/>
                </a:lnTo>
                <a:lnTo>
                  <a:pt x="13442676" y="7561506"/>
                </a:lnTo>
                <a:lnTo>
                  <a:pt x="0" y="7561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027828" y="1615456"/>
            <a:ext cx="14232345" cy="8041275"/>
          </a:xfrm>
          <a:custGeom>
            <a:avLst/>
            <a:gdLst/>
            <a:ahLst/>
            <a:cxnLst/>
            <a:rect r="r" b="b" t="t" l="l"/>
            <a:pathLst>
              <a:path h="8041275" w="14232345">
                <a:moveTo>
                  <a:pt x="0" y="0"/>
                </a:moveTo>
                <a:lnTo>
                  <a:pt x="14232344" y="0"/>
                </a:lnTo>
                <a:lnTo>
                  <a:pt x="14232344" y="8041275"/>
                </a:lnTo>
                <a:lnTo>
                  <a:pt x="0" y="804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56341" y="47561"/>
            <a:ext cx="9415719" cy="11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 Overview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256341" y="47561"/>
            <a:ext cx="9415719" cy="11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 Overview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137533" y="1404777"/>
            <a:ext cx="14015305" cy="8111358"/>
          </a:xfrm>
          <a:custGeom>
            <a:avLst/>
            <a:gdLst/>
            <a:ahLst/>
            <a:cxnLst/>
            <a:rect r="r" b="b" t="t" l="l"/>
            <a:pathLst>
              <a:path h="8111358" w="14015305">
                <a:moveTo>
                  <a:pt x="0" y="0"/>
                </a:moveTo>
                <a:lnTo>
                  <a:pt x="14015306" y="0"/>
                </a:lnTo>
                <a:lnTo>
                  <a:pt x="14015306" y="8111358"/>
                </a:lnTo>
                <a:lnTo>
                  <a:pt x="0" y="81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256341" y="47561"/>
            <a:ext cx="9415719" cy="11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 Overview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400757" y="1373314"/>
            <a:ext cx="14312599" cy="8283417"/>
          </a:xfrm>
          <a:custGeom>
            <a:avLst/>
            <a:gdLst/>
            <a:ahLst/>
            <a:cxnLst/>
            <a:rect r="r" b="b" t="t" l="l"/>
            <a:pathLst>
              <a:path h="8283417" w="14312599">
                <a:moveTo>
                  <a:pt x="0" y="0"/>
                </a:moveTo>
                <a:lnTo>
                  <a:pt x="14312600" y="0"/>
                </a:lnTo>
                <a:lnTo>
                  <a:pt x="14312600" y="8283417"/>
                </a:lnTo>
                <a:lnTo>
                  <a:pt x="0" y="8283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256341" y="47561"/>
            <a:ext cx="9415719" cy="11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 Overview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175121" y="1450108"/>
            <a:ext cx="13940130" cy="8067850"/>
          </a:xfrm>
          <a:custGeom>
            <a:avLst/>
            <a:gdLst/>
            <a:ahLst/>
            <a:cxnLst/>
            <a:rect r="r" b="b" t="t" l="l"/>
            <a:pathLst>
              <a:path h="8067850" w="13940130">
                <a:moveTo>
                  <a:pt x="0" y="0"/>
                </a:moveTo>
                <a:lnTo>
                  <a:pt x="13940130" y="0"/>
                </a:lnTo>
                <a:lnTo>
                  <a:pt x="13940130" y="8067850"/>
                </a:lnTo>
                <a:lnTo>
                  <a:pt x="0" y="8067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290081" y="1653597"/>
            <a:ext cx="13707839" cy="8003134"/>
          </a:xfrm>
          <a:custGeom>
            <a:avLst/>
            <a:gdLst/>
            <a:ahLst/>
            <a:cxnLst/>
            <a:rect r="r" b="b" t="t" l="l"/>
            <a:pathLst>
              <a:path h="8003134" w="13707839">
                <a:moveTo>
                  <a:pt x="0" y="0"/>
                </a:moveTo>
                <a:lnTo>
                  <a:pt x="13707838" y="0"/>
                </a:lnTo>
                <a:lnTo>
                  <a:pt x="13707838" y="8003134"/>
                </a:lnTo>
                <a:lnTo>
                  <a:pt x="0" y="8003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23" t="-25676" r="-20889" b="-2399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56341" y="47561"/>
            <a:ext cx="9415719" cy="11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Dashboard Overview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304233" y="1508263"/>
            <a:ext cx="13933032" cy="8044004"/>
          </a:xfrm>
          <a:custGeom>
            <a:avLst/>
            <a:gdLst/>
            <a:ahLst/>
            <a:cxnLst/>
            <a:rect r="r" b="b" t="t" l="l"/>
            <a:pathLst>
              <a:path h="8044004" w="13933032">
                <a:moveTo>
                  <a:pt x="0" y="0"/>
                </a:moveTo>
                <a:lnTo>
                  <a:pt x="13933032" y="0"/>
                </a:lnTo>
                <a:lnTo>
                  <a:pt x="13933032" y="8044004"/>
                </a:lnTo>
                <a:lnTo>
                  <a:pt x="0" y="8044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87" t="-25656" r="-19854" b="-2183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56341" y="47561"/>
            <a:ext cx="9415719" cy="11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Low Website Orders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60215" y="1865255"/>
            <a:ext cx="6384382" cy="6556490"/>
          </a:xfrm>
          <a:custGeom>
            <a:avLst/>
            <a:gdLst/>
            <a:ahLst/>
            <a:cxnLst/>
            <a:rect r="r" b="b" t="t" l="l"/>
            <a:pathLst>
              <a:path h="6556490" w="6384382">
                <a:moveTo>
                  <a:pt x="0" y="0"/>
                </a:moveTo>
                <a:lnTo>
                  <a:pt x="6384381" y="0"/>
                </a:lnTo>
                <a:lnTo>
                  <a:pt x="6384381" y="6556490"/>
                </a:lnTo>
                <a:lnTo>
                  <a:pt x="0" y="655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24867" y="5021863"/>
            <a:ext cx="1455077" cy="1535701"/>
          </a:xfrm>
          <a:custGeom>
            <a:avLst/>
            <a:gdLst/>
            <a:ahLst/>
            <a:cxnLst/>
            <a:rect r="r" b="b" t="t" l="l"/>
            <a:pathLst>
              <a:path h="1535701" w="1455077">
                <a:moveTo>
                  <a:pt x="0" y="0"/>
                </a:moveTo>
                <a:lnTo>
                  <a:pt x="1455077" y="0"/>
                </a:lnTo>
                <a:lnTo>
                  <a:pt x="1455077" y="1535701"/>
                </a:lnTo>
                <a:lnTo>
                  <a:pt x="0" y="1535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43581" y="3747677"/>
            <a:ext cx="9415719" cy="241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Business Reccomendations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28093" y="3607434"/>
            <a:ext cx="3623482" cy="4295451"/>
          </a:xfrm>
          <a:custGeom>
            <a:avLst/>
            <a:gdLst/>
            <a:ahLst/>
            <a:cxnLst/>
            <a:rect r="r" b="b" t="t" l="l"/>
            <a:pathLst>
              <a:path h="4295451" w="3623482">
                <a:moveTo>
                  <a:pt x="0" y="0"/>
                </a:moveTo>
                <a:lnTo>
                  <a:pt x="3623481" y="0"/>
                </a:lnTo>
                <a:lnTo>
                  <a:pt x="3623481" y="4295450"/>
                </a:lnTo>
                <a:lnTo>
                  <a:pt x="0" y="429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6" t="0" r="-119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17220" y="4166791"/>
            <a:ext cx="3704647" cy="3176735"/>
          </a:xfrm>
          <a:custGeom>
            <a:avLst/>
            <a:gdLst/>
            <a:ahLst/>
            <a:cxnLst/>
            <a:rect r="r" b="b" t="t" l="l"/>
            <a:pathLst>
              <a:path h="3176735" w="3704647">
                <a:moveTo>
                  <a:pt x="0" y="0"/>
                </a:moveTo>
                <a:lnTo>
                  <a:pt x="3704647" y="0"/>
                </a:lnTo>
                <a:lnTo>
                  <a:pt x="3704647" y="3176735"/>
                </a:lnTo>
                <a:lnTo>
                  <a:pt x="0" y="3176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87513" y="4166791"/>
            <a:ext cx="3452973" cy="3176735"/>
          </a:xfrm>
          <a:custGeom>
            <a:avLst/>
            <a:gdLst/>
            <a:ahLst/>
            <a:cxnLst/>
            <a:rect r="r" b="b" t="t" l="l"/>
            <a:pathLst>
              <a:path h="3176735" w="3452973">
                <a:moveTo>
                  <a:pt x="0" y="0"/>
                </a:moveTo>
                <a:lnTo>
                  <a:pt x="3452973" y="0"/>
                </a:lnTo>
                <a:lnTo>
                  <a:pt x="3452973" y="3176735"/>
                </a:lnTo>
                <a:lnTo>
                  <a:pt x="0" y="3176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06131" y="4166701"/>
            <a:ext cx="3651627" cy="3176915"/>
          </a:xfrm>
          <a:custGeom>
            <a:avLst/>
            <a:gdLst/>
            <a:ahLst/>
            <a:cxnLst/>
            <a:rect r="r" b="b" t="t" l="l"/>
            <a:pathLst>
              <a:path h="3176915" w="3651627">
                <a:moveTo>
                  <a:pt x="0" y="0"/>
                </a:moveTo>
                <a:lnTo>
                  <a:pt x="3651627" y="0"/>
                </a:lnTo>
                <a:lnTo>
                  <a:pt x="3651627" y="3176915"/>
                </a:lnTo>
                <a:lnTo>
                  <a:pt x="0" y="31769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76327" y="66149"/>
            <a:ext cx="9415719" cy="241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Business Reccomendations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081444"/>
            <a:ext cx="8903136" cy="8124111"/>
          </a:xfrm>
          <a:custGeom>
            <a:avLst/>
            <a:gdLst/>
            <a:ahLst/>
            <a:cxnLst/>
            <a:rect r="r" b="b" t="t" l="l"/>
            <a:pathLst>
              <a:path h="8124111" w="8903136">
                <a:moveTo>
                  <a:pt x="0" y="0"/>
                </a:moveTo>
                <a:lnTo>
                  <a:pt x="8903136" y="0"/>
                </a:lnTo>
                <a:lnTo>
                  <a:pt x="8903136" y="8124112"/>
                </a:lnTo>
                <a:lnTo>
                  <a:pt x="0" y="8124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550768" y="3967779"/>
            <a:ext cx="7107482" cy="222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4"/>
              </a:lnSpc>
            </a:pPr>
            <a:r>
              <a:rPr lang="en-US" b="true" sz="64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Website Enhancement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256341" y="47561"/>
            <a:ext cx="9415719" cy="11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Presentation Content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034025" y="2896515"/>
            <a:ext cx="5860352" cy="6475527"/>
          </a:xfrm>
          <a:custGeom>
            <a:avLst/>
            <a:gdLst/>
            <a:ahLst/>
            <a:cxnLst/>
            <a:rect r="r" b="b" t="t" l="l"/>
            <a:pathLst>
              <a:path h="6475527" w="5860352">
                <a:moveTo>
                  <a:pt x="0" y="0"/>
                </a:moveTo>
                <a:lnTo>
                  <a:pt x="5860351" y="0"/>
                </a:lnTo>
                <a:lnTo>
                  <a:pt x="5860351" y="6475527"/>
                </a:lnTo>
                <a:lnTo>
                  <a:pt x="0" y="6475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83535" y="4253614"/>
            <a:ext cx="3761330" cy="376133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627677" y="4824486"/>
            <a:ext cx="2673047" cy="2619586"/>
          </a:xfrm>
          <a:custGeom>
            <a:avLst/>
            <a:gdLst/>
            <a:ahLst/>
            <a:cxnLst/>
            <a:rect r="r" b="b" t="t" l="l"/>
            <a:pathLst>
              <a:path h="2619586" w="2673047">
                <a:moveTo>
                  <a:pt x="0" y="0"/>
                </a:moveTo>
                <a:lnTo>
                  <a:pt x="2673047" y="0"/>
                </a:lnTo>
                <a:lnTo>
                  <a:pt x="2673047" y="2619586"/>
                </a:lnTo>
                <a:lnTo>
                  <a:pt x="0" y="2619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38724" y="1967266"/>
            <a:ext cx="3650953" cy="52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9"/>
              </a:lnSpc>
            </a:pPr>
            <a:r>
              <a:rPr lang="en-US" b="true" sz="3016" spc="-168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 Set Brief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37536" y="8962473"/>
            <a:ext cx="3105150" cy="98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9"/>
              </a:lnSpc>
              <a:spcBef>
                <a:spcPct val="0"/>
              </a:spcBef>
            </a:pPr>
            <a:r>
              <a:rPr lang="en-US" b="true" sz="3016" spc="-168" strike="noStrike" u="none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Power BI Dashboard Recommendation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35817" y="4611454"/>
            <a:ext cx="3650953" cy="5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9"/>
              </a:lnSpc>
              <a:spcBef>
                <a:spcPct val="0"/>
              </a:spcBef>
            </a:pPr>
            <a:r>
              <a:rPr lang="en-US" b="true" sz="3016" spc="-168" strike="noStrike" u="none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 Cleaning Process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90865" y="3285905"/>
            <a:ext cx="1746671" cy="73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b="true" sz="5408" spc="-248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90865" y="8449779"/>
            <a:ext cx="1746671" cy="73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b="true" sz="5408" spc="-248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47154" y="7155272"/>
            <a:ext cx="1347222" cy="73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b="true" sz="5408" spc="-248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47154" y="4663067"/>
            <a:ext cx="1347222" cy="73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b="true" sz="5408" spc="-248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34025" y="7155272"/>
            <a:ext cx="1347269" cy="73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b="true" sz="5408" spc="-248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34025" y="4663067"/>
            <a:ext cx="1347269" cy="73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b="true" sz="5408" spc="-248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35421" y="4763246"/>
            <a:ext cx="3650953" cy="5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9"/>
              </a:lnSpc>
              <a:spcBef>
                <a:spcPct val="0"/>
              </a:spcBef>
            </a:pPr>
            <a:r>
              <a:rPr lang="en-US" b="true" sz="3016" spc="-168" strike="noStrike" u="none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Conclusion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35817" y="6873141"/>
            <a:ext cx="3650953" cy="99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9"/>
              </a:lnSpc>
              <a:spcBef>
                <a:spcPct val="0"/>
              </a:spcBef>
            </a:pPr>
            <a:r>
              <a:rPr lang="en-US" b="true" sz="3016" spc="-168" strike="noStrike" u="none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 Preparation for Power BI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36688" y="6993347"/>
            <a:ext cx="3650953" cy="5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9"/>
              </a:lnSpc>
              <a:spcBef>
                <a:spcPct val="0"/>
              </a:spcBef>
            </a:pPr>
            <a:r>
              <a:rPr lang="en-US" b="true" sz="3016" spc="-168" strike="noStrike" u="none">
                <a:solidFill>
                  <a:srgbClr val="FFFFFF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Buisness Reccomendation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613479" y="245294"/>
            <a:ext cx="5116318" cy="8175406"/>
          </a:xfrm>
          <a:custGeom>
            <a:avLst/>
            <a:gdLst/>
            <a:ahLst/>
            <a:cxnLst/>
            <a:rect r="r" b="b" t="t" l="l"/>
            <a:pathLst>
              <a:path h="8175406" w="5116318">
                <a:moveTo>
                  <a:pt x="0" y="0"/>
                </a:moveTo>
                <a:lnTo>
                  <a:pt x="5116318" y="0"/>
                </a:lnTo>
                <a:lnTo>
                  <a:pt x="5116318" y="8175406"/>
                </a:lnTo>
                <a:lnTo>
                  <a:pt x="0" y="817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85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50487" y="146402"/>
            <a:ext cx="5104415" cy="8274298"/>
          </a:xfrm>
          <a:custGeom>
            <a:avLst/>
            <a:gdLst/>
            <a:ahLst/>
            <a:cxnLst/>
            <a:rect r="r" b="b" t="t" l="l"/>
            <a:pathLst>
              <a:path h="8274298" w="5104415">
                <a:moveTo>
                  <a:pt x="0" y="0"/>
                </a:moveTo>
                <a:lnTo>
                  <a:pt x="5104415" y="0"/>
                </a:lnTo>
                <a:lnTo>
                  <a:pt x="5104415" y="8274298"/>
                </a:lnTo>
                <a:lnTo>
                  <a:pt x="0" y="8274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288" t="0" r="-1397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30128" y="8814780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Before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7269" y="8814780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After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930128" y="8814780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Before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57269" y="8814780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After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64810" y="1150337"/>
            <a:ext cx="6021198" cy="7442286"/>
          </a:xfrm>
          <a:custGeom>
            <a:avLst/>
            <a:gdLst/>
            <a:ahLst/>
            <a:cxnLst/>
            <a:rect r="r" b="b" t="t" l="l"/>
            <a:pathLst>
              <a:path h="7442286" w="6021198">
                <a:moveTo>
                  <a:pt x="0" y="0"/>
                </a:moveTo>
                <a:lnTo>
                  <a:pt x="6021198" y="0"/>
                </a:lnTo>
                <a:lnTo>
                  <a:pt x="6021198" y="7442286"/>
                </a:lnTo>
                <a:lnTo>
                  <a:pt x="0" y="7442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6" t="0" r="-139390" b="-163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99145" y="1028700"/>
            <a:ext cx="6090705" cy="7563923"/>
          </a:xfrm>
          <a:custGeom>
            <a:avLst/>
            <a:gdLst/>
            <a:ahLst/>
            <a:cxnLst/>
            <a:rect r="r" b="b" t="t" l="l"/>
            <a:pathLst>
              <a:path h="7563923" w="6090705">
                <a:moveTo>
                  <a:pt x="0" y="0"/>
                </a:moveTo>
                <a:lnTo>
                  <a:pt x="6090705" y="0"/>
                </a:lnTo>
                <a:lnTo>
                  <a:pt x="6090705" y="7563923"/>
                </a:lnTo>
                <a:lnTo>
                  <a:pt x="0" y="7563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23" t="0" r="-11982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479569" y="3582861"/>
            <a:ext cx="3853102" cy="4335417"/>
          </a:xfrm>
          <a:custGeom>
            <a:avLst/>
            <a:gdLst/>
            <a:ahLst/>
            <a:cxnLst/>
            <a:rect r="r" b="b" t="t" l="l"/>
            <a:pathLst>
              <a:path h="4335417" w="3853102">
                <a:moveTo>
                  <a:pt x="0" y="0"/>
                </a:moveTo>
                <a:lnTo>
                  <a:pt x="3853102" y="0"/>
                </a:lnTo>
                <a:lnTo>
                  <a:pt x="3853102" y="4335418"/>
                </a:lnTo>
                <a:lnTo>
                  <a:pt x="0" y="4335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60166" y="3243481"/>
            <a:ext cx="6012601" cy="4674797"/>
          </a:xfrm>
          <a:custGeom>
            <a:avLst/>
            <a:gdLst/>
            <a:ahLst/>
            <a:cxnLst/>
            <a:rect r="r" b="b" t="t" l="l"/>
            <a:pathLst>
              <a:path h="4674797" w="6012601">
                <a:moveTo>
                  <a:pt x="0" y="0"/>
                </a:moveTo>
                <a:lnTo>
                  <a:pt x="6012601" y="0"/>
                </a:lnTo>
                <a:lnTo>
                  <a:pt x="6012601" y="4674798"/>
                </a:lnTo>
                <a:lnTo>
                  <a:pt x="0" y="4674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53018" y="585180"/>
            <a:ext cx="6228739" cy="79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Payment Methods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83582" y="2047960"/>
            <a:ext cx="3388447" cy="3466442"/>
          </a:xfrm>
          <a:custGeom>
            <a:avLst/>
            <a:gdLst/>
            <a:ahLst/>
            <a:cxnLst/>
            <a:rect r="r" b="b" t="t" l="l"/>
            <a:pathLst>
              <a:path h="3466442" w="3388447">
                <a:moveTo>
                  <a:pt x="0" y="0"/>
                </a:moveTo>
                <a:lnTo>
                  <a:pt x="3388447" y="0"/>
                </a:lnTo>
                <a:lnTo>
                  <a:pt x="3388447" y="3466442"/>
                </a:lnTo>
                <a:lnTo>
                  <a:pt x="0" y="3466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8596" y="2314113"/>
            <a:ext cx="4012494" cy="2934136"/>
          </a:xfrm>
          <a:custGeom>
            <a:avLst/>
            <a:gdLst/>
            <a:ahLst/>
            <a:cxnLst/>
            <a:rect r="r" b="b" t="t" l="l"/>
            <a:pathLst>
              <a:path h="2934136" w="4012494">
                <a:moveTo>
                  <a:pt x="0" y="0"/>
                </a:moveTo>
                <a:lnTo>
                  <a:pt x="4012494" y="0"/>
                </a:lnTo>
                <a:lnTo>
                  <a:pt x="4012494" y="2934136"/>
                </a:lnTo>
                <a:lnTo>
                  <a:pt x="0" y="2934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57657" y="1723781"/>
            <a:ext cx="4001643" cy="4114800"/>
          </a:xfrm>
          <a:custGeom>
            <a:avLst/>
            <a:gdLst/>
            <a:ahLst/>
            <a:cxnLst/>
            <a:rect r="r" b="b" t="t" l="l"/>
            <a:pathLst>
              <a:path h="4114800" w="4001643">
                <a:moveTo>
                  <a:pt x="0" y="0"/>
                </a:moveTo>
                <a:lnTo>
                  <a:pt x="4001643" y="0"/>
                </a:lnTo>
                <a:lnTo>
                  <a:pt x="40016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53018" y="178758"/>
            <a:ext cx="6228739" cy="160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Marketing Reccommendations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3378" y="6016259"/>
            <a:ext cx="4347257" cy="2415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10"/>
              </a:lnSpc>
              <a:spcBef>
                <a:spcPct val="0"/>
              </a:spcBef>
            </a:pPr>
            <a:r>
              <a:rPr lang="en-US" b="true" sz="4578" strike="noStrike" u="non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Targeted Social Media Campaigns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26460" y="6829864"/>
            <a:ext cx="4628803" cy="78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  <a:spcBef>
                <a:spcPct val="0"/>
              </a:spcBef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SEO Optimization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81089" y="6829864"/>
            <a:ext cx="4694370" cy="78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0"/>
              </a:lnSpc>
              <a:spcBef>
                <a:spcPct val="0"/>
              </a:spcBef>
            </a:pPr>
            <a:r>
              <a:rPr lang="en-US" b="true" sz="457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Referral Programs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3647618" y="-3524554"/>
            <a:ext cx="22664899" cy="14372977"/>
            <a:chOff x="0" y="0"/>
            <a:chExt cx="22664903" cy="143729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595497" y="3533012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1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50818">
                <a:alpha val="59608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595497" y="3533012"/>
              <a:ext cx="144018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440180">
                  <a:moveTo>
                    <a:pt x="0" y="1"/>
                  </a:moveTo>
                  <a:lnTo>
                    <a:pt x="0" y="10287000"/>
                  </a:lnTo>
                  <a:lnTo>
                    <a:pt x="1440180" y="10287000"/>
                  </a:lnTo>
                  <a:lnTo>
                    <a:pt x="1440180" y="0"/>
                  </a:lnTo>
                  <a:close/>
                </a:path>
              </a:pathLst>
            </a:custGeom>
            <a:solidFill>
              <a:srgbClr val="162F5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213352" y="7152259"/>
              <a:ext cx="11544554" cy="3070098"/>
            </a:xfrm>
            <a:custGeom>
              <a:avLst/>
              <a:gdLst/>
              <a:ahLst/>
              <a:cxnLst/>
              <a:rect r="r" b="b" t="t" l="l"/>
              <a:pathLst>
                <a:path h="3070098" w="11544554">
                  <a:moveTo>
                    <a:pt x="0" y="3070098"/>
                  </a:moveTo>
                  <a:lnTo>
                    <a:pt x="11544554" y="3070098"/>
                  </a:lnTo>
                  <a:lnTo>
                    <a:pt x="11544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2F5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048377" y="7148703"/>
              <a:ext cx="593725" cy="3058541"/>
            </a:xfrm>
            <a:custGeom>
              <a:avLst/>
              <a:gdLst/>
              <a:ahLst/>
              <a:cxnLst/>
              <a:rect r="r" b="b" t="t" l="l"/>
              <a:pathLst>
                <a:path h="3058541" w="593725">
                  <a:moveTo>
                    <a:pt x="0" y="0"/>
                  </a:moveTo>
                  <a:lnTo>
                    <a:pt x="0" y="3058541"/>
                  </a:lnTo>
                  <a:lnTo>
                    <a:pt x="593725" y="3058541"/>
                  </a:lnTo>
                  <a:lnTo>
                    <a:pt x="593725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595497" y="3533013"/>
              <a:ext cx="3816985" cy="2182749"/>
            </a:xfrm>
            <a:custGeom>
              <a:avLst/>
              <a:gdLst/>
              <a:ahLst/>
              <a:cxnLst/>
              <a:rect r="r" b="b" t="t" l="l"/>
              <a:pathLst>
                <a:path h="2182749" w="3816985">
                  <a:moveTo>
                    <a:pt x="0" y="0"/>
                  </a:moveTo>
                  <a:lnTo>
                    <a:pt x="0" y="1975231"/>
                  </a:lnTo>
                  <a:lnTo>
                    <a:pt x="0" y="1975231"/>
                  </a:lnTo>
                  <a:cubicBezTo>
                    <a:pt x="327279" y="2108454"/>
                    <a:pt x="685292" y="2182114"/>
                    <a:pt x="1060323" y="2182749"/>
                  </a:cubicBezTo>
                  <a:lnTo>
                    <a:pt x="1060450" y="2182749"/>
                  </a:lnTo>
                  <a:lnTo>
                    <a:pt x="1069340" y="2182749"/>
                  </a:lnTo>
                  <a:lnTo>
                    <a:pt x="1069213" y="2182749"/>
                  </a:lnTo>
                  <a:cubicBezTo>
                    <a:pt x="2406523" y="2180717"/>
                    <a:pt x="3526155" y="1249553"/>
                    <a:pt x="3816985" y="127"/>
                  </a:cubicBezTo>
                  <a:close/>
                </a:path>
              </a:pathLst>
            </a:custGeom>
            <a:solidFill>
              <a:srgbClr val="FFFBF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222475" y="9464088"/>
            <a:ext cx="960349" cy="958015"/>
            <a:chOff x="0" y="0"/>
            <a:chExt cx="960349" cy="9580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22504" y="0"/>
              <a:ext cx="737870" cy="822960"/>
            </a:xfrm>
            <a:custGeom>
              <a:avLst/>
              <a:gdLst/>
              <a:ahLst/>
              <a:cxnLst/>
              <a:rect r="r" b="b" t="t" l="l"/>
              <a:pathLst>
                <a:path h="822960" w="737870">
                  <a:moveTo>
                    <a:pt x="0" y="0"/>
                  </a:moveTo>
                  <a:lnTo>
                    <a:pt x="0" y="822960"/>
                  </a:lnTo>
                  <a:lnTo>
                    <a:pt x="737870" y="822960"/>
                  </a:lnTo>
                  <a:lnTo>
                    <a:pt x="73787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7326385" y="3077"/>
            <a:ext cx="960349" cy="959568"/>
            <a:chOff x="0" y="0"/>
            <a:chExt cx="960349" cy="9595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0374" cy="959612"/>
            </a:xfrm>
            <a:custGeom>
              <a:avLst/>
              <a:gdLst/>
              <a:ahLst/>
              <a:cxnLst/>
              <a:rect r="r" b="b" t="t" l="l"/>
              <a:pathLst>
                <a:path h="959612" w="960374">
                  <a:moveTo>
                    <a:pt x="0" y="0"/>
                  </a:moveTo>
                  <a:lnTo>
                    <a:pt x="0" y="959612"/>
                  </a:lnTo>
                  <a:lnTo>
                    <a:pt x="0" y="959612"/>
                  </a:lnTo>
                  <a:lnTo>
                    <a:pt x="960374" y="959612"/>
                  </a:lnTo>
                  <a:lnTo>
                    <a:pt x="960374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7337043" y="9308621"/>
            <a:ext cx="958796" cy="959568"/>
            <a:chOff x="0" y="0"/>
            <a:chExt cx="958799" cy="9595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0976" cy="959612"/>
            </a:xfrm>
            <a:custGeom>
              <a:avLst/>
              <a:gdLst/>
              <a:ahLst/>
              <a:cxnLst/>
              <a:rect r="r" b="b" t="t" l="l"/>
              <a:pathLst>
                <a:path h="959612" w="950976">
                  <a:moveTo>
                    <a:pt x="0" y="0"/>
                  </a:moveTo>
                  <a:lnTo>
                    <a:pt x="0" y="959612"/>
                  </a:lnTo>
                  <a:lnTo>
                    <a:pt x="950976" y="959612"/>
                  </a:lnTo>
                  <a:lnTo>
                    <a:pt x="950976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323352" y="4114800"/>
            <a:ext cx="2070340" cy="2057400"/>
          </a:xfrm>
          <a:custGeom>
            <a:avLst/>
            <a:gdLst/>
            <a:ahLst/>
            <a:cxnLst/>
            <a:rect r="r" b="b" t="t" l="l"/>
            <a:pathLst>
              <a:path h="2057400" w="2070340">
                <a:moveTo>
                  <a:pt x="0" y="0"/>
                </a:moveTo>
                <a:lnTo>
                  <a:pt x="2070340" y="0"/>
                </a:lnTo>
                <a:lnTo>
                  <a:pt x="20703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90706" y="-159250"/>
            <a:ext cx="2253806" cy="2243789"/>
          </a:xfrm>
          <a:custGeom>
            <a:avLst/>
            <a:gdLst/>
            <a:ahLst/>
            <a:cxnLst/>
            <a:rect r="r" b="b" t="t" l="l"/>
            <a:pathLst>
              <a:path h="2243789" w="2253806">
                <a:moveTo>
                  <a:pt x="0" y="0"/>
                </a:moveTo>
                <a:lnTo>
                  <a:pt x="2253806" y="0"/>
                </a:lnTo>
                <a:lnTo>
                  <a:pt x="2253806" y="2243789"/>
                </a:lnTo>
                <a:lnTo>
                  <a:pt x="0" y="224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95712" y="-284561"/>
            <a:ext cx="2011093" cy="2011093"/>
          </a:xfrm>
          <a:custGeom>
            <a:avLst/>
            <a:gdLst/>
            <a:ahLst/>
            <a:cxnLst/>
            <a:rect r="r" b="b" t="t" l="l"/>
            <a:pathLst>
              <a:path h="2011093" w="2011093">
                <a:moveTo>
                  <a:pt x="0" y="0"/>
                </a:moveTo>
                <a:lnTo>
                  <a:pt x="2011093" y="0"/>
                </a:lnTo>
                <a:lnTo>
                  <a:pt x="2011093" y="2011093"/>
                </a:lnTo>
                <a:lnTo>
                  <a:pt x="0" y="2011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393692" y="4125480"/>
            <a:ext cx="7492927" cy="192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6"/>
              </a:lnSpc>
            </a:pPr>
            <a:r>
              <a:rPr lang="en-US" sz="5531" spc="49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Enakl Transportation App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7059085"/>
            <a:ext cx="7425585" cy="151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38"/>
              </a:lnSpc>
            </a:pPr>
            <a:r>
              <a:rPr lang="en-US" sz="9170" spc="82">
                <a:solidFill>
                  <a:srgbClr val="FFDE59"/>
                </a:solidFill>
                <a:latin typeface="Montserrat"/>
                <a:ea typeface="Montserrat"/>
                <a:cs typeface="Montserrat"/>
                <a:sym typeface="Montserrat"/>
              </a:rPr>
              <a:t>THANK </a:t>
            </a:r>
            <a:r>
              <a:rPr lang="en-US" sz="9170" spc="8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256341" y="47561"/>
            <a:ext cx="9415719" cy="11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Analysis Steps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3200011" y="4935726"/>
            <a:ext cx="1284917" cy="444"/>
          </a:xfrm>
          <a:prstGeom prst="line">
            <a:avLst/>
          </a:prstGeom>
          <a:ln cap="flat" w="57150">
            <a:solidFill>
              <a:srgbClr val="86EA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867039" y="4936171"/>
            <a:ext cx="1260757" cy="0"/>
          </a:xfrm>
          <a:prstGeom prst="line">
            <a:avLst/>
          </a:prstGeom>
          <a:ln cap="flat" w="5715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509907" y="4936171"/>
            <a:ext cx="1285875" cy="0"/>
          </a:xfrm>
          <a:prstGeom prst="line">
            <a:avLst/>
          </a:prstGeom>
          <a:ln cap="flat" w="57150">
            <a:solidFill>
              <a:srgbClr val="18AF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177893" y="4936171"/>
            <a:ext cx="1201605" cy="0"/>
          </a:xfrm>
          <a:prstGeom prst="line">
            <a:avLst/>
          </a:prstGeom>
          <a:ln cap="flat" w="57150">
            <a:solidFill>
              <a:srgbClr val="1C88C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761610" y="4936171"/>
            <a:ext cx="1317078" cy="0"/>
          </a:xfrm>
          <a:prstGeom prst="line">
            <a:avLst/>
          </a:prstGeom>
          <a:ln cap="flat" w="57150">
            <a:solidFill>
              <a:srgbClr val="13538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817900" y="4244671"/>
            <a:ext cx="1382111" cy="1382111"/>
            <a:chOff x="0" y="0"/>
            <a:chExt cx="1842815" cy="184281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460931" y="470885"/>
              <a:ext cx="945759" cy="901045"/>
              <a:chOff x="0" y="0"/>
              <a:chExt cx="1772920" cy="16891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-8890" y="-5080"/>
                <a:ext cx="1789430" cy="1701800"/>
              </a:xfrm>
              <a:custGeom>
                <a:avLst/>
                <a:gdLst/>
                <a:ahLst/>
                <a:cxnLst/>
                <a:rect r="r" b="b" t="t" l="l"/>
                <a:pathLst>
                  <a:path h="1701800" w="1789430">
                    <a:moveTo>
                      <a:pt x="922020" y="21590"/>
                    </a:moveTo>
                    <a:lnTo>
                      <a:pt x="1172210" y="529590"/>
                    </a:lnTo>
                    <a:cubicBezTo>
                      <a:pt x="1176020" y="538480"/>
                      <a:pt x="1184910" y="544830"/>
                      <a:pt x="1195070" y="546100"/>
                    </a:cubicBezTo>
                    <a:lnTo>
                      <a:pt x="1755140" y="627380"/>
                    </a:lnTo>
                    <a:cubicBezTo>
                      <a:pt x="1779270" y="631190"/>
                      <a:pt x="1789430" y="661670"/>
                      <a:pt x="1771650" y="678180"/>
                    </a:cubicBezTo>
                    <a:lnTo>
                      <a:pt x="1366520" y="1073150"/>
                    </a:lnTo>
                    <a:cubicBezTo>
                      <a:pt x="1358900" y="1079500"/>
                      <a:pt x="1356360" y="1089660"/>
                      <a:pt x="1357630" y="1099820"/>
                    </a:cubicBezTo>
                    <a:lnTo>
                      <a:pt x="1452880" y="1658620"/>
                    </a:lnTo>
                    <a:cubicBezTo>
                      <a:pt x="1456690" y="1682750"/>
                      <a:pt x="1431290" y="1701800"/>
                      <a:pt x="1409700" y="1690370"/>
                    </a:cubicBezTo>
                    <a:lnTo>
                      <a:pt x="908050" y="1426210"/>
                    </a:lnTo>
                    <a:cubicBezTo>
                      <a:pt x="899160" y="1421130"/>
                      <a:pt x="889000" y="1421130"/>
                      <a:pt x="880110" y="1426210"/>
                    </a:cubicBezTo>
                    <a:lnTo>
                      <a:pt x="378460" y="1690370"/>
                    </a:lnTo>
                    <a:cubicBezTo>
                      <a:pt x="356870" y="1701800"/>
                      <a:pt x="331470" y="1682750"/>
                      <a:pt x="335280" y="1658620"/>
                    </a:cubicBezTo>
                    <a:lnTo>
                      <a:pt x="430530" y="1099820"/>
                    </a:lnTo>
                    <a:cubicBezTo>
                      <a:pt x="431800" y="1089660"/>
                      <a:pt x="429260" y="1080770"/>
                      <a:pt x="421640" y="1073150"/>
                    </a:cubicBezTo>
                    <a:lnTo>
                      <a:pt x="17780" y="678180"/>
                    </a:lnTo>
                    <a:cubicBezTo>
                      <a:pt x="0" y="660400"/>
                      <a:pt x="10160" y="631190"/>
                      <a:pt x="34290" y="627380"/>
                    </a:cubicBezTo>
                    <a:lnTo>
                      <a:pt x="594360" y="546100"/>
                    </a:lnTo>
                    <a:cubicBezTo>
                      <a:pt x="604520" y="544830"/>
                      <a:pt x="612140" y="538480"/>
                      <a:pt x="617220" y="529590"/>
                    </a:cubicBezTo>
                    <a:lnTo>
                      <a:pt x="867410" y="21590"/>
                    </a:lnTo>
                    <a:cubicBezTo>
                      <a:pt x="878840" y="0"/>
                      <a:pt x="910590" y="0"/>
                      <a:pt x="922020" y="215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4484928" y="4245115"/>
            <a:ext cx="1382111" cy="1382111"/>
            <a:chOff x="0" y="0"/>
            <a:chExt cx="1842815" cy="184281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416564" y="577196"/>
              <a:ext cx="1009686" cy="688422"/>
            </a:xfrm>
            <a:custGeom>
              <a:avLst/>
              <a:gdLst/>
              <a:ahLst/>
              <a:cxnLst/>
              <a:rect r="r" b="b" t="t" l="l"/>
              <a:pathLst>
                <a:path h="688422" w="1009686">
                  <a:moveTo>
                    <a:pt x="0" y="0"/>
                  </a:moveTo>
                  <a:lnTo>
                    <a:pt x="1009686" y="0"/>
                  </a:lnTo>
                  <a:lnTo>
                    <a:pt x="1009686" y="688423"/>
                  </a:lnTo>
                  <a:lnTo>
                    <a:pt x="0" y="688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127796" y="4245115"/>
            <a:ext cx="1382111" cy="1382111"/>
            <a:chOff x="0" y="0"/>
            <a:chExt cx="1842815" cy="184281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483646" y="483646"/>
              <a:ext cx="875523" cy="875523"/>
            </a:xfrm>
            <a:custGeom>
              <a:avLst/>
              <a:gdLst/>
              <a:ahLst/>
              <a:cxnLst/>
              <a:rect r="r" b="b" t="t" l="l"/>
              <a:pathLst>
                <a:path h="875523" w="875523">
                  <a:moveTo>
                    <a:pt x="0" y="0"/>
                  </a:moveTo>
                  <a:lnTo>
                    <a:pt x="875523" y="0"/>
                  </a:lnTo>
                  <a:lnTo>
                    <a:pt x="875523" y="875523"/>
                  </a:lnTo>
                  <a:lnTo>
                    <a:pt x="0" y="875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795782" y="4245115"/>
            <a:ext cx="1382111" cy="1382111"/>
            <a:chOff x="0" y="0"/>
            <a:chExt cx="1842815" cy="184281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AFD6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529899" y="569050"/>
              <a:ext cx="783017" cy="704715"/>
            </a:xfrm>
            <a:custGeom>
              <a:avLst/>
              <a:gdLst/>
              <a:ahLst/>
              <a:cxnLst/>
              <a:rect r="r" b="b" t="t" l="l"/>
              <a:pathLst>
                <a:path h="704715" w="783017">
                  <a:moveTo>
                    <a:pt x="0" y="0"/>
                  </a:moveTo>
                  <a:lnTo>
                    <a:pt x="783017" y="0"/>
                  </a:lnTo>
                  <a:lnTo>
                    <a:pt x="783017" y="704715"/>
                  </a:lnTo>
                  <a:lnTo>
                    <a:pt x="0" y="704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2379498" y="4245115"/>
            <a:ext cx="1382111" cy="1382111"/>
            <a:chOff x="0" y="0"/>
            <a:chExt cx="1842815" cy="1842815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88C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656634" y="526348"/>
              <a:ext cx="529548" cy="790119"/>
            </a:xfrm>
            <a:custGeom>
              <a:avLst/>
              <a:gdLst/>
              <a:ahLst/>
              <a:cxnLst/>
              <a:rect r="r" b="b" t="t" l="l"/>
              <a:pathLst>
                <a:path h="790119" w="529548">
                  <a:moveTo>
                    <a:pt x="0" y="0"/>
                  </a:moveTo>
                  <a:lnTo>
                    <a:pt x="529547" y="0"/>
                  </a:lnTo>
                  <a:lnTo>
                    <a:pt x="529547" y="790119"/>
                  </a:lnTo>
                  <a:lnTo>
                    <a:pt x="0" y="79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5078687" y="4245115"/>
            <a:ext cx="1382111" cy="1382111"/>
            <a:chOff x="0" y="0"/>
            <a:chExt cx="1842815" cy="1842815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46" id="46"/>
            <p:cNvSpPr/>
            <p:nvPr/>
          </p:nvSpPr>
          <p:spPr>
            <a:xfrm flipH="false" flipV="false" rot="0">
              <a:off x="577832" y="426002"/>
              <a:ext cx="687150" cy="933167"/>
            </a:xfrm>
            <a:custGeom>
              <a:avLst/>
              <a:gdLst/>
              <a:ahLst/>
              <a:cxnLst/>
              <a:rect r="r" b="b" t="t" l="l"/>
              <a:pathLst>
                <a:path h="933167" w="687150">
                  <a:moveTo>
                    <a:pt x="0" y="0"/>
                  </a:moveTo>
                  <a:lnTo>
                    <a:pt x="687151" y="0"/>
                  </a:lnTo>
                  <a:lnTo>
                    <a:pt x="687151" y="933167"/>
                  </a:lnTo>
                  <a:lnTo>
                    <a:pt x="0" y="933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1497096" y="6017751"/>
            <a:ext cx="2042322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Checking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797690" y="6018640"/>
            <a:ext cx="2069549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Correction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61601" y="6017751"/>
            <a:ext cx="2042322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Cleaning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126718" y="6017751"/>
            <a:ext cx="2042322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Asking Questions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024947" y="6017751"/>
            <a:ext cx="209121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Visualization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748582" y="6018640"/>
            <a:ext cx="2042322" cy="10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Verification and Business Recommendations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543005" y="2699966"/>
            <a:ext cx="7487152" cy="4887068"/>
          </a:xfrm>
          <a:custGeom>
            <a:avLst/>
            <a:gdLst/>
            <a:ahLst/>
            <a:cxnLst/>
            <a:rect r="r" b="b" t="t" l="l"/>
            <a:pathLst>
              <a:path h="4887068" w="7487152">
                <a:moveTo>
                  <a:pt x="0" y="0"/>
                </a:moveTo>
                <a:lnTo>
                  <a:pt x="7487152" y="0"/>
                </a:lnTo>
                <a:lnTo>
                  <a:pt x="7487152" y="4887068"/>
                </a:lnTo>
                <a:lnTo>
                  <a:pt x="0" y="488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483685"/>
            <a:ext cx="5853481" cy="11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Dataset Brief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534214" y="2276475"/>
          <a:ext cx="6863404" cy="6981825"/>
        </p:xfrm>
        <a:graphic>
          <a:graphicData uri="http://schemas.openxmlformats.org/drawingml/2006/table">
            <a:tbl>
              <a:tblPr/>
              <a:tblGrid>
                <a:gridCol w="3327005"/>
                <a:gridCol w="3536398"/>
              </a:tblGrid>
              <a:tr h="698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Data Point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Booking Information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Booking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Booking Information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Pickup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Booking Information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Drop-off 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Booking Information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Passenger 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Booking Information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Booking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Booking Information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Cancellation 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User Information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User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User Information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Registration 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User Information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Anonymization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9265637" y="1785651"/>
          <a:ext cx="7315200" cy="819150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Category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Data Point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ide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Ride Date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Ride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Bus Line Name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Ride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Driver's Name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Ride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Driver's Rating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Ride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Service Rating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Financial Information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Initial Fare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Financial Information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Method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Financial Information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Discount Code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Address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Origin Address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Address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Destination Address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Address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Pickup Address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1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Address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Drop-off Address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5876820" y="599371"/>
            <a:ext cx="5853481" cy="11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69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Set Brief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72295" y="793931"/>
            <a:ext cx="16073984" cy="8132204"/>
          </a:xfrm>
          <a:custGeom>
            <a:avLst/>
            <a:gdLst/>
            <a:ahLst/>
            <a:cxnLst/>
            <a:rect r="r" b="b" t="t" l="l"/>
            <a:pathLst>
              <a:path h="8132204" w="16073984">
                <a:moveTo>
                  <a:pt x="0" y="0"/>
                </a:moveTo>
                <a:lnTo>
                  <a:pt x="16073984" y="0"/>
                </a:lnTo>
                <a:lnTo>
                  <a:pt x="16073984" y="8132204"/>
                </a:lnTo>
                <a:lnTo>
                  <a:pt x="0" y="8132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84578" y="4171667"/>
            <a:ext cx="8056270" cy="206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1"/>
              </a:lnSpc>
            </a:pPr>
            <a:r>
              <a:rPr lang="en-US" b="true" sz="592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Questions to be answered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740848" y="1239202"/>
            <a:ext cx="7549810" cy="7872261"/>
          </a:xfrm>
          <a:custGeom>
            <a:avLst/>
            <a:gdLst/>
            <a:ahLst/>
            <a:cxnLst/>
            <a:rect r="r" b="b" t="t" l="l"/>
            <a:pathLst>
              <a:path h="7872261" w="7549810">
                <a:moveTo>
                  <a:pt x="0" y="0"/>
                </a:moveTo>
                <a:lnTo>
                  <a:pt x="7549810" y="0"/>
                </a:lnTo>
                <a:lnTo>
                  <a:pt x="7549810" y="7872261"/>
                </a:lnTo>
                <a:lnTo>
                  <a:pt x="0" y="787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16199" y="1028700"/>
            <a:ext cx="3978394" cy="6514533"/>
          </a:xfrm>
          <a:custGeom>
            <a:avLst/>
            <a:gdLst/>
            <a:ahLst/>
            <a:cxnLst/>
            <a:rect r="r" b="b" t="t" l="l"/>
            <a:pathLst>
              <a:path h="6514533" w="3978394">
                <a:moveTo>
                  <a:pt x="0" y="0"/>
                </a:moveTo>
                <a:lnTo>
                  <a:pt x="3978394" y="0"/>
                </a:lnTo>
                <a:lnTo>
                  <a:pt x="3978394" y="6514533"/>
                </a:lnTo>
                <a:lnTo>
                  <a:pt x="0" y="6514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099218" y="1706561"/>
            <a:ext cx="2760678" cy="2878586"/>
          </a:xfrm>
          <a:custGeom>
            <a:avLst/>
            <a:gdLst/>
            <a:ahLst/>
            <a:cxnLst/>
            <a:rect r="r" b="b" t="t" l="l"/>
            <a:pathLst>
              <a:path h="2878586" w="2760678">
                <a:moveTo>
                  <a:pt x="0" y="0"/>
                </a:moveTo>
                <a:lnTo>
                  <a:pt x="2760678" y="0"/>
                </a:lnTo>
                <a:lnTo>
                  <a:pt x="2760678" y="2878586"/>
                </a:lnTo>
                <a:lnTo>
                  <a:pt x="0" y="2878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84962" y="1629588"/>
            <a:ext cx="1454747" cy="2382117"/>
          </a:xfrm>
          <a:custGeom>
            <a:avLst/>
            <a:gdLst/>
            <a:ahLst/>
            <a:cxnLst/>
            <a:rect r="r" b="b" t="t" l="l"/>
            <a:pathLst>
              <a:path h="2382117" w="1454747">
                <a:moveTo>
                  <a:pt x="0" y="0"/>
                </a:moveTo>
                <a:lnTo>
                  <a:pt x="1454747" y="0"/>
                </a:lnTo>
                <a:lnTo>
                  <a:pt x="1454747" y="2382117"/>
                </a:lnTo>
                <a:lnTo>
                  <a:pt x="0" y="2382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377610" y="5555449"/>
            <a:ext cx="10652547" cy="3633607"/>
            <a:chOff x="0" y="0"/>
            <a:chExt cx="2805609" cy="9569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05609" cy="956999"/>
            </a:xfrm>
            <a:custGeom>
              <a:avLst/>
              <a:gdLst/>
              <a:ahLst/>
              <a:cxnLst/>
              <a:rect r="r" b="b" t="t" l="l"/>
              <a:pathLst>
                <a:path h="956999" w="2805609">
                  <a:moveTo>
                    <a:pt x="37065" y="0"/>
                  </a:moveTo>
                  <a:lnTo>
                    <a:pt x="2768544" y="0"/>
                  </a:lnTo>
                  <a:cubicBezTo>
                    <a:pt x="2778374" y="0"/>
                    <a:pt x="2787802" y="3905"/>
                    <a:pt x="2794753" y="10856"/>
                  </a:cubicBezTo>
                  <a:cubicBezTo>
                    <a:pt x="2801704" y="17807"/>
                    <a:pt x="2805609" y="27235"/>
                    <a:pt x="2805609" y="37065"/>
                  </a:cubicBezTo>
                  <a:lnTo>
                    <a:pt x="2805609" y="919934"/>
                  </a:lnTo>
                  <a:cubicBezTo>
                    <a:pt x="2805609" y="929764"/>
                    <a:pt x="2801704" y="939192"/>
                    <a:pt x="2794753" y="946143"/>
                  </a:cubicBezTo>
                  <a:cubicBezTo>
                    <a:pt x="2787802" y="953094"/>
                    <a:pt x="2778374" y="956999"/>
                    <a:pt x="2768544" y="956999"/>
                  </a:cubicBezTo>
                  <a:lnTo>
                    <a:pt x="37065" y="956999"/>
                  </a:lnTo>
                  <a:cubicBezTo>
                    <a:pt x="16595" y="956999"/>
                    <a:pt x="0" y="940405"/>
                    <a:pt x="0" y="919934"/>
                  </a:cubicBezTo>
                  <a:lnTo>
                    <a:pt x="0" y="37065"/>
                  </a:lnTo>
                  <a:cubicBezTo>
                    <a:pt x="0" y="16595"/>
                    <a:pt x="16595" y="0"/>
                    <a:pt x="37065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805609" cy="1014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74978" indent="-237489" lvl="1">
                <a:lnSpc>
                  <a:spcPts val="3299"/>
                </a:lnSpc>
                <a:buFont typeface="Arial"/>
                <a:buChar char="•"/>
              </a:pPr>
              <a:r>
                <a:rPr lang="en-US" b="true" sz="2199" spc="3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How many bookings were made over time?</a:t>
              </a:r>
            </a:p>
            <a:p>
              <a:pPr algn="l" marL="474978" indent="-237489" lvl="1">
                <a:lnSpc>
                  <a:spcPts val="3299"/>
                </a:lnSpc>
                <a:buFont typeface="Arial"/>
                <a:buChar char="•"/>
              </a:pPr>
              <a:r>
                <a:rPr lang="en-US" b="true" sz="2199" spc="3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What is the distribution of bookings by source (e.g., App, Call Center)?</a:t>
              </a:r>
            </a:p>
            <a:p>
              <a:pPr algn="l" marL="474978" indent="-237489" lvl="1">
                <a:lnSpc>
                  <a:spcPts val="3299"/>
                </a:lnSpc>
                <a:buFont typeface="Arial"/>
                <a:buChar char="•"/>
              </a:pPr>
              <a:r>
                <a:rPr lang="en-US" b="true" sz="2199" spc="3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What is the trend of bookings across different bus lines?</a:t>
              </a:r>
            </a:p>
            <a:p>
              <a:pPr algn="l" marL="474978" indent="-237489" lvl="1">
                <a:lnSpc>
                  <a:spcPts val="3299"/>
                </a:lnSpc>
                <a:buFont typeface="Arial"/>
                <a:buChar char="•"/>
              </a:pPr>
              <a:r>
                <a:rPr lang="en-US" b="true" sz="2199" spc="3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What are the most common payment methods (Credit, Zero, CB)?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2854" y="1371822"/>
            <a:ext cx="11769512" cy="3771678"/>
            <a:chOff x="0" y="0"/>
            <a:chExt cx="3099789" cy="9933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99789" cy="993364"/>
            </a:xfrm>
            <a:custGeom>
              <a:avLst/>
              <a:gdLst/>
              <a:ahLst/>
              <a:cxnLst/>
              <a:rect r="r" b="b" t="t" l="l"/>
              <a:pathLst>
                <a:path h="993364" w="3099789">
                  <a:moveTo>
                    <a:pt x="33548" y="0"/>
                  </a:moveTo>
                  <a:lnTo>
                    <a:pt x="3066242" y="0"/>
                  </a:lnTo>
                  <a:cubicBezTo>
                    <a:pt x="3084769" y="0"/>
                    <a:pt x="3099789" y="15020"/>
                    <a:pt x="3099789" y="33548"/>
                  </a:cubicBezTo>
                  <a:lnTo>
                    <a:pt x="3099789" y="959816"/>
                  </a:lnTo>
                  <a:cubicBezTo>
                    <a:pt x="3099789" y="978344"/>
                    <a:pt x="3084769" y="993364"/>
                    <a:pt x="3066242" y="993364"/>
                  </a:cubicBezTo>
                  <a:lnTo>
                    <a:pt x="33548" y="993364"/>
                  </a:lnTo>
                  <a:cubicBezTo>
                    <a:pt x="15020" y="993364"/>
                    <a:pt x="0" y="978344"/>
                    <a:pt x="0" y="959816"/>
                  </a:cubicBezTo>
                  <a:lnTo>
                    <a:pt x="0" y="33548"/>
                  </a:lnTo>
                  <a:cubicBezTo>
                    <a:pt x="0" y="15020"/>
                    <a:pt x="15020" y="0"/>
                    <a:pt x="33548" y="0"/>
                  </a:cubicBezTo>
                  <a:close/>
                </a:path>
              </a:pathLst>
            </a:custGeom>
            <a:solidFill>
              <a:srgbClr val="FFE42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3099789" cy="1060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How does the payment mode distribution vary by ride date or booking source?</a:t>
              </a:r>
            </a:p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What is the average fare per payment method?</a:t>
              </a:r>
            </a:p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What are the average ratings for drivers and services?</a:t>
              </a:r>
            </a:p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How do different drivers' ratings compare?</a:t>
              </a:r>
            </a:p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What are the common reasons for ride cancellations?</a:t>
              </a:r>
            </a:p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What are the most common pickup and drop-off locations?</a:t>
              </a:r>
            </a:p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The highest driver rating 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61978" y="5932959"/>
            <a:ext cx="2760678" cy="2878586"/>
          </a:xfrm>
          <a:custGeom>
            <a:avLst/>
            <a:gdLst/>
            <a:ahLst/>
            <a:cxnLst/>
            <a:rect r="r" b="b" t="t" l="l"/>
            <a:pathLst>
              <a:path h="2878586" w="2760678">
                <a:moveTo>
                  <a:pt x="0" y="0"/>
                </a:moveTo>
                <a:lnTo>
                  <a:pt x="2760678" y="0"/>
                </a:lnTo>
                <a:lnTo>
                  <a:pt x="2760678" y="2878586"/>
                </a:lnTo>
                <a:lnTo>
                  <a:pt x="0" y="2878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547723" y="5855986"/>
            <a:ext cx="1454747" cy="2382117"/>
          </a:xfrm>
          <a:custGeom>
            <a:avLst/>
            <a:gdLst/>
            <a:ahLst/>
            <a:cxnLst/>
            <a:rect r="r" b="b" t="t" l="l"/>
            <a:pathLst>
              <a:path h="2382117" w="1454747">
                <a:moveTo>
                  <a:pt x="0" y="0"/>
                </a:moveTo>
                <a:lnTo>
                  <a:pt x="1454747" y="0"/>
                </a:lnTo>
                <a:lnTo>
                  <a:pt x="1454747" y="2382117"/>
                </a:lnTo>
                <a:lnTo>
                  <a:pt x="0" y="2382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029" y="9029148"/>
            <a:ext cx="1256186" cy="1255166"/>
            <a:chOff x="0" y="0"/>
            <a:chExt cx="1256182" cy="1255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030157" y="4020"/>
            <a:ext cx="1256186" cy="1255166"/>
            <a:chOff x="0" y="0"/>
            <a:chExt cx="1256182" cy="1255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030157" y="9029148"/>
            <a:ext cx="1256186" cy="1255166"/>
            <a:chOff x="0" y="0"/>
            <a:chExt cx="1256182" cy="1255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1256186" cy="1255166"/>
            <a:chOff x="0" y="0"/>
            <a:chExt cx="1256182" cy="1255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6157" cy="1255141"/>
            </a:xfrm>
            <a:custGeom>
              <a:avLst/>
              <a:gdLst/>
              <a:ahLst/>
              <a:cxnLst/>
              <a:rect r="r" b="b" t="t" l="l"/>
              <a:pathLst>
                <a:path h="1255141" w="1256157">
                  <a:moveTo>
                    <a:pt x="0" y="0"/>
                  </a:moveTo>
                  <a:lnTo>
                    <a:pt x="0" y="7493"/>
                  </a:lnTo>
                  <a:lnTo>
                    <a:pt x="0" y="1255141"/>
                  </a:lnTo>
                  <a:lnTo>
                    <a:pt x="1256157" y="1255141"/>
                  </a:lnTo>
                  <a:lnTo>
                    <a:pt x="1256157" y="8255"/>
                  </a:lnTo>
                  <a:lnTo>
                    <a:pt x="1256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74112" y="5902984"/>
            <a:ext cx="10652547" cy="3633607"/>
            <a:chOff x="0" y="0"/>
            <a:chExt cx="2805609" cy="9569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05609" cy="956999"/>
            </a:xfrm>
            <a:custGeom>
              <a:avLst/>
              <a:gdLst/>
              <a:ahLst/>
              <a:cxnLst/>
              <a:rect r="r" b="b" t="t" l="l"/>
              <a:pathLst>
                <a:path h="956999" w="2805609">
                  <a:moveTo>
                    <a:pt x="37065" y="0"/>
                  </a:moveTo>
                  <a:lnTo>
                    <a:pt x="2768544" y="0"/>
                  </a:lnTo>
                  <a:cubicBezTo>
                    <a:pt x="2778374" y="0"/>
                    <a:pt x="2787802" y="3905"/>
                    <a:pt x="2794753" y="10856"/>
                  </a:cubicBezTo>
                  <a:cubicBezTo>
                    <a:pt x="2801704" y="17807"/>
                    <a:pt x="2805609" y="27235"/>
                    <a:pt x="2805609" y="37065"/>
                  </a:cubicBezTo>
                  <a:lnTo>
                    <a:pt x="2805609" y="919934"/>
                  </a:lnTo>
                  <a:cubicBezTo>
                    <a:pt x="2805609" y="929764"/>
                    <a:pt x="2801704" y="939192"/>
                    <a:pt x="2794753" y="946143"/>
                  </a:cubicBezTo>
                  <a:cubicBezTo>
                    <a:pt x="2787802" y="953094"/>
                    <a:pt x="2778374" y="956999"/>
                    <a:pt x="2768544" y="956999"/>
                  </a:cubicBezTo>
                  <a:lnTo>
                    <a:pt x="37065" y="956999"/>
                  </a:lnTo>
                  <a:cubicBezTo>
                    <a:pt x="16595" y="956999"/>
                    <a:pt x="0" y="940405"/>
                    <a:pt x="0" y="919934"/>
                  </a:cubicBezTo>
                  <a:lnTo>
                    <a:pt x="0" y="37065"/>
                  </a:lnTo>
                  <a:cubicBezTo>
                    <a:pt x="0" y="16595"/>
                    <a:pt x="16595" y="0"/>
                    <a:pt x="37065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805609" cy="1014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74978" indent="-237489" lvl="1">
                <a:lnSpc>
                  <a:spcPts val="3299"/>
                </a:lnSpc>
                <a:buFont typeface="Arial"/>
                <a:buChar char="•"/>
              </a:pPr>
              <a:r>
                <a:rPr lang="en-US" b="true" sz="2199" spc="3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Average Driver Ratings: A bar chart displaying average ratings for each driver.</a:t>
              </a:r>
            </a:p>
            <a:p>
              <a:pPr algn="l" marL="474978" indent="-237489" lvl="1">
                <a:lnSpc>
                  <a:spcPts val="3299"/>
                </a:lnSpc>
                <a:buFont typeface="Arial"/>
                <a:buChar char="•"/>
              </a:pPr>
              <a:r>
                <a:rPr lang="en-US" b="true" sz="2199" spc="3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Service Ratings: Aggregated service ratings to assess overall customer satisfaction.</a:t>
              </a:r>
            </a:p>
            <a:p>
              <a:pPr algn="l" marL="474978" indent="-237489" lvl="1">
                <a:lnSpc>
                  <a:spcPts val="3299"/>
                </a:lnSpc>
                <a:buFont typeface="Arial"/>
                <a:buChar char="•"/>
              </a:pPr>
              <a:r>
                <a:rPr lang="en-US" b="true" sz="2199" spc="3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Cancellation Reasons: Analysis of booking cancellations, including reasons and cancellation dates.</a:t>
              </a:r>
            </a:p>
            <a:p>
              <a:pPr algn="l" marL="474978" indent="-237489" lvl="1">
                <a:lnSpc>
                  <a:spcPts val="3299"/>
                </a:lnSpc>
                <a:buFont typeface="Arial"/>
                <a:buChar char="•"/>
              </a:pPr>
              <a:r>
                <a:rPr lang="en-US" b="true" sz="2199" spc="3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Impact on Revenue: How cancellations affected the revenue, particularly comparing confirmed vs. canceled rides.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5477" y="1820518"/>
            <a:ext cx="11769512" cy="3173598"/>
            <a:chOff x="0" y="0"/>
            <a:chExt cx="3099789" cy="8358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99789" cy="835845"/>
            </a:xfrm>
            <a:custGeom>
              <a:avLst/>
              <a:gdLst/>
              <a:ahLst/>
              <a:cxnLst/>
              <a:rect r="r" b="b" t="t" l="l"/>
              <a:pathLst>
                <a:path h="835845" w="3099789">
                  <a:moveTo>
                    <a:pt x="33548" y="0"/>
                  </a:moveTo>
                  <a:lnTo>
                    <a:pt x="3066242" y="0"/>
                  </a:lnTo>
                  <a:cubicBezTo>
                    <a:pt x="3084769" y="0"/>
                    <a:pt x="3099789" y="15020"/>
                    <a:pt x="3099789" y="33548"/>
                  </a:cubicBezTo>
                  <a:lnTo>
                    <a:pt x="3099789" y="802297"/>
                  </a:lnTo>
                  <a:cubicBezTo>
                    <a:pt x="3099789" y="820825"/>
                    <a:pt x="3084769" y="835845"/>
                    <a:pt x="3066242" y="835845"/>
                  </a:cubicBezTo>
                  <a:lnTo>
                    <a:pt x="33548" y="835845"/>
                  </a:lnTo>
                  <a:cubicBezTo>
                    <a:pt x="15020" y="835845"/>
                    <a:pt x="0" y="820825"/>
                    <a:pt x="0" y="802297"/>
                  </a:cubicBezTo>
                  <a:lnTo>
                    <a:pt x="0" y="33548"/>
                  </a:lnTo>
                  <a:cubicBezTo>
                    <a:pt x="0" y="15020"/>
                    <a:pt x="15020" y="0"/>
                    <a:pt x="33548" y="0"/>
                  </a:cubicBezTo>
                  <a:close/>
                </a:path>
              </a:pathLst>
            </a:custGeom>
            <a:solidFill>
              <a:srgbClr val="FFE42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3099789" cy="902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Total Bookings: The total number of bookings within a specified time frame.</a:t>
              </a:r>
            </a:p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Bookings by Source: A breakdown of bookings by their origin (e.g., App, Call Center).</a:t>
              </a:r>
            </a:p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Bookings Over Time: A line chart showing the number of bookings per day or month to visualize trends.</a:t>
              </a:r>
            </a:p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Payment Methods Distribution: A pie or bar chart showing the proportion of each payment method (Credit, Zero, CB).</a:t>
              </a:r>
            </a:p>
            <a:p>
              <a:pPr algn="l" marL="453388" indent="-226694" lvl="1">
                <a:lnSpc>
                  <a:spcPts val="3149"/>
                </a:lnSpc>
                <a:buFont typeface="Arial"/>
                <a:buChar char="•"/>
              </a:pPr>
              <a:r>
                <a:rPr lang="en-US" b="true" sz="2099" spc="3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Revenue by Payment Method: Total revenue generated per payment method, calculated by summing the initial fares.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324862" y="15236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DAGUbFTq8N8</dc:identifier>
  <dcterms:modified xsi:type="dcterms:W3CDTF">2011-08-01T06:04:30Z</dcterms:modified>
  <cp:revision>1</cp:revision>
  <dc:title>[Original size] Data Analysis Presentation</dc:title>
</cp:coreProperties>
</file>